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5C1C9F-830C-4903-A7B6-234D6D69E33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523657C-F7CE-4220-9A2B-09011194773F}">
      <dgm:prSet phldrT="[Текст]" custT="1"/>
      <dgm:spPr/>
      <dgm:t>
        <a:bodyPr/>
        <a:lstStyle/>
        <a:p>
          <a:pPr algn="ctr"/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equipment and technologies (Technology for drilling oil and gas wells)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B6C7E8-4F4E-4154-AD76-CCB8229A3E82}" type="parTrans" cxnId="{F78544D7-39EC-479A-B064-E35A509535DA}">
      <dgm:prSet/>
      <dgm:spPr/>
      <dgm:t>
        <a:bodyPr/>
        <a:lstStyle/>
        <a:p>
          <a:endParaRPr lang="ru-RU"/>
        </a:p>
      </dgm:t>
    </dgm:pt>
    <dgm:pt modelId="{59E247DF-95EB-496A-904A-DE31F92DE1F1}" type="sibTrans" cxnId="{F78544D7-39EC-479A-B064-E35A509535DA}">
      <dgm:prSet/>
      <dgm:spPr/>
      <dgm:t>
        <a:bodyPr/>
        <a:lstStyle/>
        <a:p>
          <a:endParaRPr lang="ru-RU"/>
        </a:p>
      </dgm:t>
    </dgm:pt>
    <dgm:pt modelId="{2E5D8701-EF38-4739-BA90-A8EA4AF21D54}">
      <dgm:prSet phldrT="[Текст]" custT="1"/>
      <dgm:spPr/>
      <dgm:t>
        <a:bodyPr/>
        <a:lstStyle/>
        <a:p>
          <a:pPr algn="ctr"/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equipment and technologies (main pipelines and gas and oil storage facilities)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C802F4-3D14-48EE-80A6-A615AC48154D}" type="parTrans" cxnId="{1392BE7C-6605-4C30-A66D-586A635F4ABB}">
      <dgm:prSet/>
      <dgm:spPr/>
      <dgm:t>
        <a:bodyPr/>
        <a:lstStyle/>
        <a:p>
          <a:endParaRPr lang="ru-RU"/>
        </a:p>
      </dgm:t>
    </dgm:pt>
    <dgm:pt modelId="{3B710814-2A6F-458D-B2D4-3E12B1D69C95}" type="sibTrans" cxnId="{1392BE7C-6605-4C30-A66D-586A635F4ABB}">
      <dgm:prSet/>
      <dgm:spPr/>
      <dgm:t>
        <a:bodyPr/>
        <a:lstStyle/>
        <a:p>
          <a:endParaRPr lang="ru-RU"/>
        </a:p>
      </dgm:t>
    </dgm:pt>
    <dgm:pt modelId="{D35450B0-9EF6-4B82-8B74-5F0756E6BB60}">
      <dgm:prSet/>
      <dgm:spPr/>
      <dgm:t>
        <a:bodyPr/>
        <a:lstStyle/>
        <a:p>
          <a:pPr algn="ctr"/>
          <a:r>
            <a: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business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6CBB4E-E91D-4E82-86A9-552987397C65}" type="parTrans" cxnId="{59AA1D12-FDBE-4B89-AACD-B688BC02F274}">
      <dgm:prSet/>
      <dgm:spPr/>
      <dgm:t>
        <a:bodyPr/>
        <a:lstStyle/>
        <a:p>
          <a:endParaRPr lang="ru-RU"/>
        </a:p>
      </dgm:t>
    </dgm:pt>
    <dgm:pt modelId="{225AC600-2FBC-4386-A8F0-3462833C71E5}" type="sibTrans" cxnId="{59AA1D12-FDBE-4B89-AACD-B688BC02F274}">
      <dgm:prSet/>
      <dgm:spPr/>
      <dgm:t>
        <a:bodyPr/>
        <a:lstStyle/>
        <a:p>
          <a:endParaRPr lang="ru-RU"/>
        </a:p>
      </dgm:t>
    </dgm:pt>
    <dgm:pt modelId="{FF3670F6-867B-4D60-A620-B4CFB4E5817C}" type="pres">
      <dgm:prSet presAssocID="{595C1C9F-830C-4903-A7B6-234D6D69E33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000AD77-627F-4EC5-9883-31FFE7A0BF03}" type="pres">
      <dgm:prSet presAssocID="{4523657C-F7CE-4220-9A2B-09011194773F}" presName="parenttextcomposite" presStyleCnt="0"/>
      <dgm:spPr/>
    </dgm:pt>
    <dgm:pt modelId="{2127009D-4989-4717-9BC7-651452DB82FD}" type="pres">
      <dgm:prSet presAssocID="{4523657C-F7CE-4220-9A2B-09011194773F}" presName="parenttext" presStyleLbl="revTx" presStyleIdx="0" presStyleCnt="3" custScaleY="20898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7EE0E-8F12-4084-86C7-BDF9C18A7D0F}" type="pres">
      <dgm:prSet presAssocID="{4523657C-F7CE-4220-9A2B-09011194773F}" presName="parallelogramComposite" presStyleCnt="0"/>
      <dgm:spPr/>
    </dgm:pt>
    <dgm:pt modelId="{F545E701-0C68-4359-A596-37239150F208}" type="pres">
      <dgm:prSet presAssocID="{4523657C-F7CE-4220-9A2B-09011194773F}" presName="parallelogram1" presStyleLbl="alignNode1" presStyleIdx="0" presStyleCnt="21"/>
      <dgm:spPr/>
    </dgm:pt>
    <dgm:pt modelId="{641F5B8B-A185-49DF-99AE-A5B8923B3681}" type="pres">
      <dgm:prSet presAssocID="{4523657C-F7CE-4220-9A2B-09011194773F}" presName="parallelogram2" presStyleLbl="alignNode1" presStyleIdx="1" presStyleCnt="21"/>
      <dgm:spPr/>
    </dgm:pt>
    <dgm:pt modelId="{443B073C-A6C1-4153-8CB4-EE72E5CBFE51}" type="pres">
      <dgm:prSet presAssocID="{4523657C-F7CE-4220-9A2B-09011194773F}" presName="parallelogram3" presStyleLbl="alignNode1" presStyleIdx="2" presStyleCnt="21"/>
      <dgm:spPr/>
    </dgm:pt>
    <dgm:pt modelId="{ECA2DAED-EEA0-4B20-826D-36E7CB72AD2A}" type="pres">
      <dgm:prSet presAssocID="{4523657C-F7CE-4220-9A2B-09011194773F}" presName="parallelogram4" presStyleLbl="alignNode1" presStyleIdx="3" presStyleCnt="21"/>
      <dgm:spPr/>
    </dgm:pt>
    <dgm:pt modelId="{6A5812D6-2DC7-44BD-8B59-63943005143D}" type="pres">
      <dgm:prSet presAssocID="{4523657C-F7CE-4220-9A2B-09011194773F}" presName="parallelogram5" presStyleLbl="alignNode1" presStyleIdx="4" presStyleCnt="21"/>
      <dgm:spPr/>
    </dgm:pt>
    <dgm:pt modelId="{427E019F-863E-4FD9-B839-76E511B4101D}" type="pres">
      <dgm:prSet presAssocID="{4523657C-F7CE-4220-9A2B-09011194773F}" presName="parallelogram6" presStyleLbl="alignNode1" presStyleIdx="5" presStyleCnt="21"/>
      <dgm:spPr/>
    </dgm:pt>
    <dgm:pt modelId="{DAA1FB40-B8C2-4BE9-9A84-A3F79BB5C41C}" type="pres">
      <dgm:prSet presAssocID="{4523657C-F7CE-4220-9A2B-09011194773F}" presName="parallelogram7" presStyleLbl="alignNode1" presStyleIdx="6" presStyleCnt="21"/>
      <dgm:spPr/>
    </dgm:pt>
    <dgm:pt modelId="{7454FE72-63D0-4AA8-96DA-649CB1886924}" type="pres">
      <dgm:prSet presAssocID="{59E247DF-95EB-496A-904A-DE31F92DE1F1}" presName="sibTrans" presStyleCnt="0"/>
      <dgm:spPr/>
    </dgm:pt>
    <dgm:pt modelId="{0F270F0A-C247-49BF-AB8A-4B95DE091C85}" type="pres">
      <dgm:prSet presAssocID="{2E5D8701-EF38-4739-BA90-A8EA4AF21D54}" presName="parenttextcomposite" presStyleCnt="0"/>
      <dgm:spPr/>
    </dgm:pt>
    <dgm:pt modelId="{50E2A7AE-5363-4CC4-8BF8-4AE92AF1B4B7}" type="pres">
      <dgm:prSet presAssocID="{2E5D8701-EF38-4739-BA90-A8EA4AF21D54}" presName="parenttext" presStyleLbl="revTx" presStyleIdx="1" presStyleCnt="3" custScaleX="105130" custScaleY="16962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A410-CE3A-424E-8931-72CF5E88D3D6}" type="pres">
      <dgm:prSet presAssocID="{2E5D8701-EF38-4739-BA90-A8EA4AF21D54}" presName="parallelogramComposite" presStyleCnt="0"/>
      <dgm:spPr/>
    </dgm:pt>
    <dgm:pt modelId="{048EC14F-076B-4748-BE25-5E30A5DAF50C}" type="pres">
      <dgm:prSet presAssocID="{2E5D8701-EF38-4739-BA90-A8EA4AF21D54}" presName="parallelogram1" presStyleLbl="alignNode1" presStyleIdx="7" presStyleCnt="21"/>
      <dgm:spPr/>
    </dgm:pt>
    <dgm:pt modelId="{89ECDC3B-0637-4636-89D2-89C4144A8B3E}" type="pres">
      <dgm:prSet presAssocID="{2E5D8701-EF38-4739-BA90-A8EA4AF21D54}" presName="parallelogram2" presStyleLbl="alignNode1" presStyleIdx="8" presStyleCnt="21"/>
      <dgm:spPr/>
    </dgm:pt>
    <dgm:pt modelId="{183F4F17-8BF8-4675-BBDD-7A91CD440043}" type="pres">
      <dgm:prSet presAssocID="{2E5D8701-EF38-4739-BA90-A8EA4AF21D54}" presName="parallelogram3" presStyleLbl="alignNode1" presStyleIdx="9" presStyleCnt="21"/>
      <dgm:spPr/>
    </dgm:pt>
    <dgm:pt modelId="{AFD7B17C-2CB9-4A49-BB86-6D1F4617F629}" type="pres">
      <dgm:prSet presAssocID="{2E5D8701-EF38-4739-BA90-A8EA4AF21D54}" presName="parallelogram4" presStyleLbl="alignNode1" presStyleIdx="10" presStyleCnt="21"/>
      <dgm:spPr/>
    </dgm:pt>
    <dgm:pt modelId="{61E9B48C-BE73-4CDE-A7E0-E7D21C640234}" type="pres">
      <dgm:prSet presAssocID="{2E5D8701-EF38-4739-BA90-A8EA4AF21D54}" presName="parallelogram5" presStyleLbl="alignNode1" presStyleIdx="11" presStyleCnt="21"/>
      <dgm:spPr/>
    </dgm:pt>
    <dgm:pt modelId="{165F5984-3D1F-4A8D-A8FD-8AA12AFBE714}" type="pres">
      <dgm:prSet presAssocID="{2E5D8701-EF38-4739-BA90-A8EA4AF21D54}" presName="parallelogram6" presStyleLbl="alignNode1" presStyleIdx="12" presStyleCnt="21"/>
      <dgm:spPr/>
    </dgm:pt>
    <dgm:pt modelId="{26B04F37-7990-4686-BB4E-66F4790DC2FF}" type="pres">
      <dgm:prSet presAssocID="{2E5D8701-EF38-4739-BA90-A8EA4AF21D54}" presName="parallelogram7" presStyleLbl="alignNode1" presStyleIdx="13" presStyleCnt="21"/>
      <dgm:spPr/>
    </dgm:pt>
    <dgm:pt modelId="{AB8969C4-C9A6-4933-974F-270F05ADB5F6}" type="pres">
      <dgm:prSet presAssocID="{3B710814-2A6F-458D-B2D4-3E12B1D69C95}" presName="sibTrans" presStyleCnt="0"/>
      <dgm:spPr/>
    </dgm:pt>
    <dgm:pt modelId="{021F19DE-D17A-4420-B1B8-0AAF7A3571A1}" type="pres">
      <dgm:prSet presAssocID="{D35450B0-9EF6-4B82-8B74-5F0756E6BB60}" presName="parenttextcomposite" presStyleCnt="0"/>
      <dgm:spPr/>
    </dgm:pt>
    <dgm:pt modelId="{37B3261D-F287-44F6-98C5-9DA7698CDD61}" type="pres">
      <dgm:prSet presAssocID="{D35450B0-9EF6-4B82-8B74-5F0756E6BB60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BB522-29E7-4401-841E-4D10C39CEA28}" type="pres">
      <dgm:prSet presAssocID="{D35450B0-9EF6-4B82-8B74-5F0756E6BB60}" presName="parallelogramComposite" presStyleCnt="0"/>
      <dgm:spPr/>
    </dgm:pt>
    <dgm:pt modelId="{6421B8F6-1AA9-46DB-9396-501E94963860}" type="pres">
      <dgm:prSet presAssocID="{D35450B0-9EF6-4B82-8B74-5F0756E6BB60}" presName="parallelogram1" presStyleLbl="alignNode1" presStyleIdx="14" presStyleCnt="21"/>
      <dgm:spPr/>
    </dgm:pt>
    <dgm:pt modelId="{586EBC49-7022-4423-A108-841A2D787151}" type="pres">
      <dgm:prSet presAssocID="{D35450B0-9EF6-4B82-8B74-5F0756E6BB60}" presName="parallelogram2" presStyleLbl="alignNode1" presStyleIdx="15" presStyleCnt="21"/>
      <dgm:spPr/>
    </dgm:pt>
    <dgm:pt modelId="{3C8322C7-981D-4101-932C-6B117E1D90B4}" type="pres">
      <dgm:prSet presAssocID="{D35450B0-9EF6-4B82-8B74-5F0756E6BB60}" presName="parallelogram3" presStyleLbl="alignNode1" presStyleIdx="16" presStyleCnt="21"/>
      <dgm:spPr/>
    </dgm:pt>
    <dgm:pt modelId="{31350940-2762-4740-9CD6-BB18D06E40E0}" type="pres">
      <dgm:prSet presAssocID="{D35450B0-9EF6-4B82-8B74-5F0756E6BB60}" presName="parallelogram4" presStyleLbl="alignNode1" presStyleIdx="17" presStyleCnt="21"/>
      <dgm:spPr/>
    </dgm:pt>
    <dgm:pt modelId="{D9DB21E1-6EB5-4757-AAA0-4BD7342A46EF}" type="pres">
      <dgm:prSet presAssocID="{D35450B0-9EF6-4B82-8B74-5F0756E6BB60}" presName="parallelogram5" presStyleLbl="alignNode1" presStyleIdx="18" presStyleCnt="21"/>
      <dgm:spPr/>
    </dgm:pt>
    <dgm:pt modelId="{8A22B7C2-6FD3-4BE4-BCB8-EE5223698453}" type="pres">
      <dgm:prSet presAssocID="{D35450B0-9EF6-4B82-8B74-5F0756E6BB60}" presName="parallelogram6" presStyleLbl="alignNode1" presStyleIdx="19" presStyleCnt="21"/>
      <dgm:spPr/>
    </dgm:pt>
    <dgm:pt modelId="{173F1676-BF23-4C02-93F6-54071DF2C6D5}" type="pres">
      <dgm:prSet presAssocID="{D35450B0-9EF6-4B82-8B74-5F0756E6BB60}" presName="parallelogram7" presStyleLbl="alignNode1" presStyleIdx="20" presStyleCnt="21"/>
      <dgm:spPr/>
    </dgm:pt>
  </dgm:ptLst>
  <dgm:cxnLst>
    <dgm:cxn modelId="{1392BE7C-6605-4C30-A66D-586A635F4ABB}" srcId="{595C1C9F-830C-4903-A7B6-234D6D69E33D}" destId="{2E5D8701-EF38-4739-BA90-A8EA4AF21D54}" srcOrd="1" destOrd="0" parTransId="{5AC802F4-3D14-48EE-80A6-A615AC48154D}" sibTransId="{3B710814-2A6F-458D-B2D4-3E12B1D69C95}"/>
    <dgm:cxn modelId="{EDA80045-161F-446F-BFD2-2867870D590D}" type="presOf" srcId="{D35450B0-9EF6-4B82-8B74-5F0756E6BB60}" destId="{37B3261D-F287-44F6-98C5-9DA7698CDD61}" srcOrd="0" destOrd="0" presId="urn:microsoft.com/office/officeart/2008/layout/VerticalAccentList"/>
    <dgm:cxn modelId="{F78544D7-39EC-479A-B064-E35A509535DA}" srcId="{595C1C9F-830C-4903-A7B6-234D6D69E33D}" destId="{4523657C-F7CE-4220-9A2B-09011194773F}" srcOrd="0" destOrd="0" parTransId="{D3B6C7E8-4F4E-4154-AD76-CCB8229A3E82}" sibTransId="{59E247DF-95EB-496A-904A-DE31F92DE1F1}"/>
    <dgm:cxn modelId="{59AA1D12-FDBE-4B89-AACD-B688BC02F274}" srcId="{595C1C9F-830C-4903-A7B6-234D6D69E33D}" destId="{D35450B0-9EF6-4B82-8B74-5F0756E6BB60}" srcOrd="2" destOrd="0" parTransId="{9F6CBB4E-E91D-4E82-86A9-552987397C65}" sibTransId="{225AC600-2FBC-4386-A8F0-3462833C71E5}"/>
    <dgm:cxn modelId="{68BFA06B-A4B7-41AA-9AF8-B0C7E665980F}" type="presOf" srcId="{595C1C9F-830C-4903-A7B6-234D6D69E33D}" destId="{FF3670F6-867B-4D60-A620-B4CFB4E5817C}" srcOrd="0" destOrd="0" presId="urn:microsoft.com/office/officeart/2008/layout/VerticalAccentList"/>
    <dgm:cxn modelId="{EC9D572E-3425-4AAA-8BFE-FA941F5AAE8D}" type="presOf" srcId="{4523657C-F7CE-4220-9A2B-09011194773F}" destId="{2127009D-4989-4717-9BC7-651452DB82FD}" srcOrd="0" destOrd="0" presId="urn:microsoft.com/office/officeart/2008/layout/VerticalAccentList"/>
    <dgm:cxn modelId="{5BBF8F46-4CC7-4143-BE68-9823AE4F2025}" type="presOf" srcId="{2E5D8701-EF38-4739-BA90-A8EA4AF21D54}" destId="{50E2A7AE-5363-4CC4-8BF8-4AE92AF1B4B7}" srcOrd="0" destOrd="0" presId="urn:microsoft.com/office/officeart/2008/layout/VerticalAccentList"/>
    <dgm:cxn modelId="{41A2C014-AC02-4E61-84AC-2DA383D8097A}" type="presParOf" srcId="{FF3670F6-867B-4D60-A620-B4CFB4E5817C}" destId="{3000AD77-627F-4EC5-9883-31FFE7A0BF03}" srcOrd="0" destOrd="0" presId="urn:microsoft.com/office/officeart/2008/layout/VerticalAccentList"/>
    <dgm:cxn modelId="{F7F2A69B-A359-4DF3-9911-003C3E27B94E}" type="presParOf" srcId="{3000AD77-627F-4EC5-9883-31FFE7A0BF03}" destId="{2127009D-4989-4717-9BC7-651452DB82FD}" srcOrd="0" destOrd="0" presId="urn:microsoft.com/office/officeart/2008/layout/VerticalAccentList"/>
    <dgm:cxn modelId="{4B1CE181-9873-4B8E-B6D3-49CB1F03296B}" type="presParOf" srcId="{FF3670F6-867B-4D60-A620-B4CFB4E5817C}" destId="{6B47EE0E-8F12-4084-86C7-BDF9C18A7D0F}" srcOrd="1" destOrd="0" presId="urn:microsoft.com/office/officeart/2008/layout/VerticalAccentList"/>
    <dgm:cxn modelId="{AF3E433C-94BB-48ED-ACF4-6354873E8AD8}" type="presParOf" srcId="{6B47EE0E-8F12-4084-86C7-BDF9C18A7D0F}" destId="{F545E701-0C68-4359-A596-37239150F208}" srcOrd="0" destOrd="0" presId="urn:microsoft.com/office/officeart/2008/layout/VerticalAccentList"/>
    <dgm:cxn modelId="{C3A9BF6E-4EB1-46EC-A9F8-A686BBE42457}" type="presParOf" srcId="{6B47EE0E-8F12-4084-86C7-BDF9C18A7D0F}" destId="{641F5B8B-A185-49DF-99AE-A5B8923B3681}" srcOrd="1" destOrd="0" presId="urn:microsoft.com/office/officeart/2008/layout/VerticalAccentList"/>
    <dgm:cxn modelId="{3BF1ADE6-FA91-4467-8733-A7FB13CEB941}" type="presParOf" srcId="{6B47EE0E-8F12-4084-86C7-BDF9C18A7D0F}" destId="{443B073C-A6C1-4153-8CB4-EE72E5CBFE51}" srcOrd="2" destOrd="0" presId="urn:microsoft.com/office/officeart/2008/layout/VerticalAccentList"/>
    <dgm:cxn modelId="{EF70EC0A-E407-47EF-A5E7-D1A468E86CCA}" type="presParOf" srcId="{6B47EE0E-8F12-4084-86C7-BDF9C18A7D0F}" destId="{ECA2DAED-EEA0-4B20-826D-36E7CB72AD2A}" srcOrd="3" destOrd="0" presId="urn:microsoft.com/office/officeart/2008/layout/VerticalAccentList"/>
    <dgm:cxn modelId="{AEE758B8-DA15-4605-A386-AD9DC48DFC08}" type="presParOf" srcId="{6B47EE0E-8F12-4084-86C7-BDF9C18A7D0F}" destId="{6A5812D6-2DC7-44BD-8B59-63943005143D}" srcOrd="4" destOrd="0" presId="urn:microsoft.com/office/officeart/2008/layout/VerticalAccentList"/>
    <dgm:cxn modelId="{DE7E1620-495B-4E96-811F-C4D0EE4C9AD1}" type="presParOf" srcId="{6B47EE0E-8F12-4084-86C7-BDF9C18A7D0F}" destId="{427E019F-863E-4FD9-B839-76E511B4101D}" srcOrd="5" destOrd="0" presId="urn:microsoft.com/office/officeart/2008/layout/VerticalAccentList"/>
    <dgm:cxn modelId="{92E94DC8-049E-4FB6-8AE0-133A8DF6BFDF}" type="presParOf" srcId="{6B47EE0E-8F12-4084-86C7-BDF9C18A7D0F}" destId="{DAA1FB40-B8C2-4BE9-9A84-A3F79BB5C41C}" srcOrd="6" destOrd="0" presId="urn:microsoft.com/office/officeart/2008/layout/VerticalAccentList"/>
    <dgm:cxn modelId="{8E8C0BE1-09BC-4D07-BE7F-9D3230210289}" type="presParOf" srcId="{FF3670F6-867B-4D60-A620-B4CFB4E5817C}" destId="{7454FE72-63D0-4AA8-96DA-649CB1886924}" srcOrd="2" destOrd="0" presId="urn:microsoft.com/office/officeart/2008/layout/VerticalAccentList"/>
    <dgm:cxn modelId="{FDBF6931-D11B-40F9-B644-D7EBE47286A9}" type="presParOf" srcId="{FF3670F6-867B-4D60-A620-B4CFB4E5817C}" destId="{0F270F0A-C247-49BF-AB8A-4B95DE091C85}" srcOrd="3" destOrd="0" presId="urn:microsoft.com/office/officeart/2008/layout/VerticalAccentList"/>
    <dgm:cxn modelId="{077247E9-3F06-491C-BC73-4D390364B8E7}" type="presParOf" srcId="{0F270F0A-C247-49BF-AB8A-4B95DE091C85}" destId="{50E2A7AE-5363-4CC4-8BF8-4AE92AF1B4B7}" srcOrd="0" destOrd="0" presId="urn:microsoft.com/office/officeart/2008/layout/VerticalAccentList"/>
    <dgm:cxn modelId="{C7570FDF-9570-4ACA-8FF1-34E5350D1257}" type="presParOf" srcId="{FF3670F6-867B-4D60-A620-B4CFB4E5817C}" destId="{AA65A410-CE3A-424E-8931-72CF5E88D3D6}" srcOrd="4" destOrd="0" presId="urn:microsoft.com/office/officeart/2008/layout/VerticalAccentList"/>
    <dgm:cxn modelId="{BF794275-8CF8-4345-8C27-4E7B9B8E5915}" type="presParOf" srcId="{AA65A410-CE3A-424E-8931-72CF5E88D3D6}" destId="{048EC14F-076B-4748-BE25-5E30A5DAF50C}" srcOrd="0" destOrd="0" presId="urn:microsoft.com/office/officeart/2008/layout/VerticalAccentList"/>
    <dgm:cxn modelId="{0CD50B4D-A1EB-46B9-92BA-CDAD38AFE301}" type="presParOf" srcId="{AA65A410-CE3A-424E-8931-72CF5E88D3D6}" destId="{89ECDC3B-0637-4636-89D2-89C4144A8B3E}" srcOrd="1" destOrd="0" presId="urn:microsoft.com/office/officeart/2008/layout/VerticalAccentList"/>
    <dgm:cxn modelId="{38712657-5E54-45D6-8D0F-E90109CAF917}" type="presParOf" srcId="{AA65A410-CE3A-424E-8931-72CF5E88D3D6}" destId="{183F4F17-8BF8-4675-BBDD-7A91CD440043}" srcOrd="2" destOrd="0" presId="urn:microsoft.com/office/officeart/2008/layout/VerticalAccentList"/>
    <dgm:cxn modelId="{A80F4C17-0F82-4D7F-8FD3-C1D5628C0BC2}" type="presParOf" srcId="{AA65A410-CE3A-424E-8931-72CF5E88D3D6}" destId="{AFD7B17C-2CB9-4A49-BB86-6D1F4617F629}" srcOrd="3" destOrd="0" presId="urn:microsoft.com/office/officeart/2008/layout/VerticalAccentList"/>
    <dgm:cxn modelId="{0BBDA776-2087-4E42-BBEE-BFC8C785B12A}" type="presParOf" srcId="{AA65A410-CE3A-424E-8931-72CF5E88D3D6}" destId="{61E9B48C-BE73-4CDE-A7E0-E7D21C640234}" srcOrd="4" destOrd="0" presId="urn:microsoft.com/office/officeart/2008/layout/VerticalAccentList"/>
    <dgm:cxn modelId="{631662FD-38C6-4778-9341-E7C2E8E6EE61}" type="presParOf" srcId="{AA65A410-CE3A-424E-8931-72CF5E88D3D6}" destId="{165F5984-3D1F-4A8D-A8FD-8AA12AFBE714}" srcOrd="5" destOrd="0" presId="urn:microsoft.com/office/officeart/2008/layout/VerticalAccentList"/>
    <dgm:cxn modelId="{280C39E1-579F-4156-B376-EAC94037357A}" type="presParOf" srcId="{AA65A410-CE3A-424E-8931-72CF5E88D3D6}" destId="{26B04F37-7990-4686-BB4E-66F4790DC2FF}" srcOrd="6" destOrd="0" presId="urn:microsoft.com/office/officeart/2008/layout/VerticalAccentList"/>
    <dgm:cxn modelId="{E4C8394C-F37E-408D-9B23-B4CD34AFF540}" type="presParOf" srcId="{FF3670F6-867B-4D60-A620-B4CFB4E5817C}" destId="{AB8969C4-C9A6-4933-974F-270F05ADB5F6}" srcOrd="5" destOrd="0" presId="urn:microsoft.com/office/officeart/2008/layout/VerticalAccentList"/>
    <dgm:cxn modelId="{CE1670DA-63C1-41E1-A98C-2CA69EBE0C7F}" type="presParOf" srcId="{FF3670F6-867B-4D60-A620-B4CFB4E5817C}" destId="{021F19DE-D17A-4420-B1B8-0AAF7A3571A1}" srcOrd="6" destOrd="0" presId="urn:microsoft.com/office/officeart/2008/layout/VerticalAccentList"/>
    <dgm:cxn modelId="{6E1C9FC0-F125-4ACB-851A-C6E012000E4F}" type="presParOf" srcId="{021F19DE-D17A-4420-B1B8-0AAF7A3571A1}" destId="{37B3261D-F287-44F6-98C5-9DA7698CDD61}" srcOrd="0" destOrd="0" presId="urn:microsoft.com/office/officeart/2008/layout/VerticalAccentList"/>
    <dgm:cxn modelId="{623D2752-4FFD-47D9-90FF-A00988413095}" type="presParOf" srcId="{FF3670F6-867B-4D60-A620-B4CFB4E5817C}" destId="{6FFBB522-29E7-4401-841E-4D10C39CEA28}" srcOrd="7" destOrd="0" presId="urn:microsoft.com/office/officeart/2008/layout/VerticalAccentList"/>
    <dgm:cxn modelId="{0F1A301C-9E11-4299-B10E-4C964DDC9176}" type="presParOf" srcId="{6FFBB522-29E7-4401-841E-4D10C39CEA28}" destId="{6421B8F6-1AA9-46DB-9396-501E94963860}" srcOrd="0" destOrd="0" presId="urn:microsoft.com/office/officeart/2008/layout/VerticalAccentList"/>
    <dgm:cxn modelId="{367F17CF-61D4-4D81-B88B-3493877DBF76}" type="presParOf" srcId="{6FFBB522-29E7-4401-841E-4D10C39CEA28}" destId="{586EBC49-7022-4423-A108-841A2D787151}" srcOrd="1" destOrd="0" presId="urn:microsoft.com/office/officeart/2008/layout/VerticalAccentList"/>
    <dgm:cxn modelId="{D8D155AF-F263-4F0C-968F-B4A461A12485}" type="presParOf" srcId="{6FFBB522-29E7-4401-841E-4D10C39CEA28}" destId="{3C8322C7-981D-4101-932C-6B117E1D90B4}" srcOrd="2" destOrd="0" presId="urn:microsoft.com/office/officeart/2008/layout/VerticalAccentList"/>
    <dgm:cxn modelId="{C2B5A887-0025-4C86-983E-0629EEA9D5AB}" type="presParOf" srcId="{6FFBB522-29E7-4401-841E-4D10C39CEA28}" destId="{31350940-2762-4740-9CD6-BB18D06E40E0}" srcOrd="3" destOrd="0" presId="urn:microsoft.com/office/officeart/2008/layout/VerticalAccentList"/>
    <dgm:cxn modelId="{E9121DFB-9897-4F1A-A005-9F794C1681F7}" type="presParOf" srcId="{6FFBB522-29E7-4401-841E-4D10C39CEA28}" destId="{D9DB21E1-6EB5-4757-AAA0-4BD7342A46EF}" srcOrd="4" destOrd="0" presId="urn:microsoft.com/office/officeart/2008/layout/VerticalAccentList"/>
    <dgm:cxn modelId="{0A9ED3B4-5B8F-4B58-9200-E72B2F3E5061}" type="presParOf" srcId="{6FFBB522-29E7-4401-841E-4D10C39CEA28}" destId="{8A22B7C2-6FD3-4BE4-BCB8-EE5223698453}" srcOrd="5" destOrd="0" presId="urn:microsoft.com/office/officeart/2008/layout/VerticalAccentList"/>
    <dgm:cxn modelId="{E25AAF29-8F46-43B7-AB54-AE36EEB85E32}" type="presParOf" srcId="{6FFBB522-29E7-4401-841E-4D10C39CEA28}" destId="{173F1676-BF23-4C02-93F6-54071DF2C6D5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5C1C9F-830C-4903-A7B6-234D6D69E33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523657C-F7CE-4220-9A2B-09011194773F}">
      <dgm:prSet phldrT="[Текст]" custT="1"/>
      <dgm:spPr/>
      <dgm:t>
        <a:bodyPr/>
        <a:lstStyle/>
        <a:p>
          <a:pPr algn="ctr"/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Ecology and environmental management (Nature management)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B6C7E8-4F4E-4154-AD76-CCB8229A3E82}" type="parTrans" cxnId="{F78544D7-39EC-479A-B064-E35A509535DA}">
      <dgm:prSet/>
      <dgm:spPr/>
      <dgm:t>
        <a:bodyPr/>
        <a:lstStyle/>
        <a:p>
          <a:endParaRPr lang="ru-RU"/>
        </a:p>
      </dgm:t>
    </dgm:pt>
    <dgm:pt modelId="{59E247DF-95EB-496A-904A-DE31F92DE1F1}" type="sibTrans" cxnId="{F78544D7-39EC-479A-B064-E35A509535DA}">
      <dgm:prSet/>
      <dgm:spPr/>
      <dgm:t>
        <a:bodyPr/>
        <a:lstStyle/>
        <a:p>
          <a:endParaRPr lang="ru-RU"/>
        </a:p>
      </dgm:t>
    </dgm:pt>
    <dgm:pt modelId="{2E5D8701-EF38-4739-BA90-A8EA4AF21D54}">
      <dgm:prSet phldrT="[Текст]" custT="1"/>
      <dgm:spPr/>
      <dgm:t>
        <a:bodyPr/>
        <a:lstStyle/>
        <a:p>
          <a:pPr algn="ctr"/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Technology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C802F4-3D14-48EE-80A6-A615AC48154D}" type="parTrans" cxnId="{1392BE7C-6605-4C30-A66D-586A635F4ABB}">
      <dgm:prSet/>
      <dgm:spPr/>
      <dgm:t>
        <a:bodyPr/>
        <a:lstStyle/>
        <a:p>
          <a:endParaRPr lang="ru-RU"/>
        </a:p>
      </dgm:t>
    </dgm:pt>
    <dgm:pt modelId="{3B710814-2A6F-458D-B2D4-3E12B1D69C95}" type="sibTrans" cxnId="{1392BE7C-6605-4C30-A66D-586A635F4ABB}">
      <dgm:prSet/>
      <dgm:spPr/>
      <dgm:t>
        <a:bodyPr/>
        <a:lstStyle/>
        <a:p>
          <a:endParaRPr lang="ru-RU"/>
        </a:p>
      </dgm:t>
    </dgm:pt>
    <dgm:pt modelId="{FF3670F6-867B-4D60-A620-B4CFB4E5817C}" type="pres">
      <dgm:prSet presAssocID="{595C1C9F-830C-4903-A7B6-234D6D69E33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000AD77-627F-4EC5-9883-31FFE7A0BF03}" type="pres">
      <dgm:prSet presAssocID="{4523657C-F7CE-4220-9A2B-09011194773F}" presName="parenttextcomposite" presStyleCnt="0"/>
      <dgm:spPr/>
    </dgm:pt>
    <dgm:pt modelId="{2127009D-4989-4717-9BC7-651452DB82FD}" type="pres">
      <dgm:prSet presAssocID="{4523657C-F7CE-4220-9A2B-09011194773F}" presName="parenttext" presStyleLbl="revTx" presStyleIdx="0" presStyleCnt="2" custScaleY="16192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7EE0E-8F12-4084-86C7-BDF9C18A7D0F}" type="pres">
      <dgm:prSet presAssocID="{4523657C-F7CE-4220-9A2B-09011194773F}" presName="parallelogramComposite" presStyleCnt="0"/>
      <dgm:spPr/>
    </dgm:pt>
    <dgm:pt modelId="{F545E701-0C68-4359-A596-37239150F208}" type="pres">
      <dgm:prSet presAssocID="{4523657C-F7CE-4220-9A2B-09011194773F}" presName="parallelogram1" presStyleLbl="alignNode1" presStyleIdx="0" presStyleCnt="14"/>
      <dgm:spPr/>
    </dgm:pt>
    <dgm:pt modelId="{641F5B8B-A185-49DF-99AE-A5B8923B3681}" type="pres">
      <dgm:prSet presAssocID="{4523657C-F7CE-4220-9A2B-09011194773F}" presName="parallelogram2" presStyleLbl="alignNode1" presStyleIdx="1" presStyleCnt="14"/>
      <dgm:spPr/>
    </dgm:pt>
    <dgm:pt modelId="{443B073C-A6C1-4153-8CB4-EE72E5CBFE51}" type="pres">
      <dgm:prSet presAssocID="{4523657C-F7CE-4220-9A2B-09011194773F}" presName="parallelogram3" presStyleLbl="alignNode1" presStyleIdx="2" presStyleCnt="14"/>
      <dgm:spPr/>
    </dgm:pt>
    <dgm:pt modelId="{ECA2DAED-EEA0-4B20-826D-36E7CB72AD2A}" type="pres">
      <dgm:prSet presAssocID="{4523657C-F7CE-4220-9A2B-09011194773F}" presName="parallelogram4" presStyleLbl="alignNode1" presStyleIdx="3" presStyleCnt="14"/>
      <dgm:spPr/>
    </dgm:pt>
    <dgm:pt modelId="{6A5812D6-2DC7-44BD-8B59-63943005143D}" type="pres">
      <dgm:prSet presAssocID="{4523657C-F7CE-4220-9A2B-09011194773F}" presName="parallelogram5" presStyleLbl="alignNode1" presStyleIdx="4" presStyleCnt="14"/>
      <dgm:spPr/>
    </dgm:pt>
    <dgm:pt modelId="{427E019F-863E-4FD9-B839-76E511B4101D}" type="pres">
      <dgm:prSet presAssocID="{4523657C-F7CE-4220-9A2B-09011194773F}" presName="parallelogram6" presStyleLbl="alignNode1" presStyleIdx="5" presStyleCnt="14"/>
      <dgm:spPr/>
    </dgm:pt>
    <dgm:pt modelId="{DAA1FB40-B8C2-4BE9-9A84-A3F79BB5C41C}" type="pres">
      <dgm:prSet presAssocID="{4523657C-F7CE-4220-9A2B-09011194773F}" presName="parallelogram7" presStyleLbl="alignNode1" presStyleIdx="6" presStyleCnt="14"/>
      <dgm:spPr/>
    </dgm:pt>
    <dgm:pt modelId="{7454FE72-63D0-4AA8-96DA-649CB1886924}" type="pres">
      <dgm:prSet presAssocID="{59E247DF-95EB-496A-904A-DE31F92DE1F1}" presName="sibTrans" presStyleCnt="0"/>
      <dgm:spPr/>
    </dgm:pt>
    <dgm:pt modelId="{0F270F0A-C247-49BF-AB8A-4B95DE091C85}" type="pres">
      <dgm:prSet presAssocID="{2E5D8701-EF38-4739-BA90-A8EA4AF21D54}" presName="parenttextcomposite" presStyleCnt="0"/>
      <dgm:spPr/>
    </dgm:pt>
    <dgm:pt modelId="{50E2A7AE-5363-4CC4-8BF8-4AE92AF1B4B7}" type="pres">
      <dgm:prSet presAssocID="{2E5D8701-EF38-4739-BA90-A8EA4AF21D54}" presName="parenttext" presStyleLbl="revTx" presStyleIdx="1" presStyleCnt="2" custScaleX="105130" custScaleY="12122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A410-CE3A-424E-8931-72CF5E88D3D6}" type="pres">
      <dgm:prSet presAssocID="{2E5D8701-EF38-4739-BA90-A8EA4AF21D54}" presName="parallelogramComposite" presStyleCnt="0"/>
      <dgm:spPr/>
    </dgm:pt>
    <dgm:pt modelId="{048EC14F-076B-4748-BE25-5E30A5DAF50C}" type="pres">
      <dgm:prSet presAssocID="{2E5D8701-EF38-4739-BA90-A8EA4AF21D54}" presName="parallelogram1" presStyleLbl="alignNode1" presStyleIdx="7" presStyleCnt="14"/>
      <dgm:spPr/>
    </dgm:pt>
    <dgm:pt modelId="{89ECDC3B-0637-4636-89D2-89C4144A8B3E}" type="pres">
      <dgm:prSet presAssocID="{2E5D8701-EF38-4739-BA90-A8EA4AF21D54}" presName="parallelogram2" presStyleLbl="alignNode1" presStyleIdx="8" presStyleCnt="14"/>
      <dgm:spPr/>
    </dgm:pt>
    <dgm:pt modelId="{183F4F17-8BF8-4675-BBDD-7A91CD440043}" type="pres">
      <dgm:prSet presAssocID="{2E5D8701-EF38-4739-BA90-A8EA4AF21D54}" presName="parallelogram3" presStyleLbl="alignNode1" presStyleIdx="9" presStyleCnt="14"/>
      <dgm:spPr/>
    </dgm:pt>
    <dgm:pt modelId="{AFD7B17C-2CB9-4A49-BB86-6D1F4617F629}" type="pres">
      <dgm:prSet presAssocID="{2E5D8701-EF38-4739-BA90-A8EA4AF21D54}" presName="parallelogram4" presStyleLbl="alignNode1" presStyleIdx="10" presStyleCnt="14"/>
      <dgm:spPr/>
    </dgm:pt>
    <dgm:pt modelId="{61E9B48C-BE73-4CDE-A7E0-E7D21C640234}" type="pres">
      <dgm:prSet presAssocID="{2E5D8701-EF38-4739-BA90-A8EA4AF21D54}" presName="parallelogram5" presStyleLbl="alignNode1" presStyleIdx="11" presStyleCnt="14"/>
      <dgm:spPr/>
    </dgm:pt>
    <dgm:pt modelId="{165F5984-3D1F-4A8D-A8FD-8AA12AFBE714}" type="pres">
      <dgm:prSet presAssocID="{2E5D8701-EF38-4739-BA90-A8EA4AF21D54}" presName="parallelogram6" presStyleLbl="alignNode1" presStyleIdx="12" presStyleCnt="14"/>
      <dgm:spPr/>
    </dgm:pt>
    <dgm:pt modelId="{26B04F37-7990-4686-BB4E-66F4790DC2FF}" type="pres">
      <dgm:prSet presAssocID="{2E5D8701-EF38-4739-BA90-A8EA4AF21D54}" presName="parallelogram7" presStyleLbl="alignNode1" presStyleIdx="13" presStyleCnt="14"/>
      <dgm:spPr/>
    </dgm:pt>
  </dgm:ptLst>
  <dgm:cxnLst>
    <dgm:cxn modelId="{5BBF8F46-4CC7-4143-BE68-9823AE4F2025}" type="presOf" srcId="{2E5D8701-EF38-4739-BA90-A8EA4AF21D54}" destId="{50E2A7AE-5363-4CC4-8BF8-4AE92AF1B4B7}" srcOrd="0" destOrd="0" presId="urn:microsoft.com/office/officeart/2008/layout/VerticalAccentList"/>
    <dgm:cxn modelId="{68BFA06B-A4B7-41AA-9AF8-B0C7E665980F}" type="presOf" srcId="{595C1C9F-830C-4903-A7B6-234D6D69E33D}" destId="{FF3670F6-867B-4D60-A620-B4CFB4E5817C}" srcOrd="0" destOrd="0" presId="urn:microsoft.com/office/officeart/2008/layout/VerticalAccentList"/>
    <dgm:cxn modelId="{F78544D7-39EC-479A-B064-E35A509535DA}" srcId="{595C1C9F-830C-4903-A7B6-234D6D69E33D}" destId="{4523657C-F7CE-4220-9A2B-09011194773F}" srcOrd="0" destOrd="0" parTransId="{D3B6C7E8-4F4E-4154-AD76-CCB8229A3E82}" sibTransId="{59E247DF-95EB-496A-904A-DE31F92DE1F1}"/>
    <dgm:cxn modelId="{1392BE7C-6605-4C30-A66D-586A635F4ABB}" srcId="{595C1C9F-830C-4903-A7B6-234D6D69E33D}" destId="{2E5D8701-EF38-4739-BA90-A8EA4AF21D54}" srcOrd="1" destOrd="0" parTransId="{5AC802F4-3D14-48EE-80A6-A615AC48154D}" sibTransId="{3B710814-2A6F-458D-B2D4-3E12B1D69C95}"/>
    <dgm:cxn modelId="{EC9D572E-3425-4AAA-8BFE-FA941F5AAE8D}" type="presOf" srcId="{4523657C-F7CE-4220-9A2B-09011194773F}" destId="{2127009D-4989-4717-9BC7-651452DB82FD}" srcOrd="0" destOrd="0" presId="urn:microsoft.com/office/officeart/2008/layout/VerticalAccentList"/>
    <dgm:cxn modelId="{41A2C014-AC02-4E61-84AC-2DA383D8097A}" type="presParOf" srcId="{FF3670F6-867B-4D60-A620-B4CFB4E5817C}" destId="{3000AD77-627F-4EC5-9883-31FFE7A0BF03}" srcOrd="0" destOrd="0" presId="urn:microsoft.com/office/officeart/2008/layout/VerticalAccentList"/>
    <dgm:cxn modelId="{F7F2A69B-A359-4DF3-9911-003C3E27B94E}" type="presParOf" srcId="{3000AD77-627F-4EC5-9883-31FFE7A0BF03}" destId="{2127009D-4989-4717-9BC7-651452DB82FD}" srcOrd="0" destOrd="0" presId="urn:microsoft.com/office/officeart/2008/layout/VerticalAccentList"/>
    <dgm:cxn modelId="{4B1CE181-9873-4B8E-B6D3-49CB1F03296B}" type="presParOf" srcId="{FF3670F6-867B-4D60-A620-B4CFB4E5817C}" destId="{6B47EE0E-8F12-4084-86C7-BDF9C18A7D0F}" srcOrd="1" destOrd="0" presId="urn:microsoft.com/office/officeart/2008/layout/VerticalAccentList"/>
    <dgm:cxn modelId="{AF3E433C-94BB-48ED-ACF4-6354873E8AD8}" type="presParOf" srcId="{6B47EE0E-8F12-4084-86C7-BDF9C18A7D0F}" destId="{F545E701-0C68-4359-A596-37239150F208}" srcOrd="0" destOrd="0" presId="urn:microsoft.com/office/officeart/2008/layout/VerticalAccentList"/>
    <dgm:cxn modelId="{C3A9BF6E-4EB1-46EC-A9F8-A686BBE42457}" type="presParOf" srcId="{6B47EE0E-8F12-4084-86C7-BDF9C18A7D0F}" destId="{641F5B8B-A185-49DF-99AE-A5B8923B3681}" srcOrd="1" destOrd="0" presId="urn:microsoft.com/office/officeart/2008/layout/VerticalAccentList"/>
    <dgm:cxn modelId="{3BF1ADE6-FA91-4467-8733-A7FB13CEB941}" type="presParOf" srcId="{6B47EE0E-8F12-4084-86C7-BDF9C18A7D0F}" destId="{443B073C-A6C1-4153-8CB4-EE72E5CBFE51}" srcOrd="2" destOrd="0" presId="urn:microsoft.com/office/officeart/2008/layout/VerticalAccentList"/>
    <dgm:cxn modelId="{EF70EC0A-E407-47EF-A5E7-D1A468E86CCA}" type="presParOf" srcId="{6B47EE0E-8F12-4084-86C7-BDF9C18A7D0F}" destId="{ECA2DAED-EEA0-4B20-826D-36E7CB72AD2A}" srcOrd="3" destOrd="0" presId="urn:microsoft.com/office/officeart/2008/layout/VerticalAccentList"/>
    <dgm:cxn modelId="{AEE758B8-DA15-4605-A386-AD9DC48DFC08}" type="presParOf" srcId="{6B47EE0E-8F12-4084-86C7-BDF9C18A7D0F}" destId="{6A5812D6-2DC7-44BD-8B59-63943005143D}" srcOrd="4" destOrd="0" presId="urn:microsoft.com/office/officeart/2008/layout/VerticalAccentList"/>
    <dgm:cxn modelId="{DE7E1620-495B-4E96-811F-C4D0EE4C9AD1}" type="presParOf" srcId="{6B47EE0E-8F12-4084-86C7-BDF9C18A7D0F}" destId="{427E019F-863E-4FD9-B839-76E511B4101D}" srcOrd="5" destOrd="0" presId="urn:microsoft.com/office/officeart/2008/layout/VerticalAccentList"/>
    <dgm:cxn modelId="{92E94DC8-049E-4FB6-8AE0-133A8DF6BFDF}" type="presParOf" srcId="{6B47EE0E-8F12-4084-86C7-BDF9C18A7D0F}" destId="{DAA1FB40-B8C2-4BE9-9A84-A3F79BB5C41C}" srcOrd="6" destOrd="0" presId="urn:microsoft.com/office/officeart/2008/layout/VerticalAccentList"/>
    <dgm:cxn modelId="{8E8C0BE1-09BC-4D07-BE7F-9D3230210289}" type="presParOf" srcId="{FF3670F6-867B-4D60-A620-B4CFB4E5817C}" destId="{7454FE72-63D0-4AA8-96DA-649CB1886924}" srcOrd="2" destOrd="0" presId="urn:microsoft.com/office/officeart/2008/layout/VerticalAccentList"/>
    <dgm:cxn modelId="{FDBF6931-D11B-40F9-B644-D7EBE47286A9}" type="presParOf" srcId="{FF3670F6-867B-4D60-A620-B4CFB4E5817C}" destId="{0F270F0A-C247-49BF-AB8A-4B95DE091C85}" srcOrd="3" destOrd="0" presId="urn:microsoft.com/office/officeart/2008/layout/VerticalAccentList"/>
    <dgm:cxn modelId="{077247E9-3F06-491C-BC73-4D390364B8E7}" type="presParOf" srcId="{0F270F0A-C247-49BF-AB8A-4B95DE091C85}" destId="{50E2A7AE-5363-4CC4-8BF8-4AE92AF1B4B7}" srcOrd="0" destOrd="0" presId="urn:microsoft.com/office/officeart/2008/layout/VerticalAccentList"/>
    <dgm:cxn modelId="{C7570FDF-9570-4ACA-8FF1-34E5350D1257}" type="presParOf" srcId="{FF3670F6-867B-4D60-A620-B4CFB4E5817C}" destId="{AA65A410-CE3A-424E-8931-72CF5E88D3D6}" srcOrd="4" destOrd="0" presId="urn:microsoft.com/office/officeart/2008/layout/VerticalAccentList"/>
    <dgm:cxn modelId="{BF794275-8CF8-4345-8C27-4E7B9B8E5915}" type="presParOf" srcId="{AA65A410-CE3A-424E-8931-72CF5E88D3D6}" destId="{048EC14F-076B-4748-BE25-5E30A5DAF50C}" srcOrd="0" destOrd="0" presId="urn:microsoft.com/office/officeart/2008/layout/VerticalAccentList"/>
    <dgm:cxn modelId="{0CD50B4D-A1EB-46B9-92BA-CDAD38AFE301}" type="presParOf" srcId="{AA65A410-CE3A-424E-8931-72CF5E88D3D6}" destId="{89ECDC3B-0637-4636-89D2-89C4144A8B3E}" srcOrd="1" destOrd="0" presId="urn:microsoft.com/office/officeart/2008/layout/VerticalAccentList"/>
    <dgm:cxn modelId="{38712657-5E54-45D6-8D0F-E90109CAF917}" type="presParOf" srcId="{AA65A410-CE3A-424E-8931-72CF5E88D3D6}" destId="{183F4F17-8BF8-4675-BBDD-7A91CD440043}" srcOrd="2" destOrd="0" presId="urn:microsoft.com/office/officeart/2008/layout/VerticalAccentList"/>
    <dgm:cxn modelId="{A80F4C17-0F82-4D7F-8FD3-C1D5628C0BC2}" type="presParOf" srcId="{AA65A410-CE3A-424E-8931-72CF5E88D3D6}" destId="{AFD7B17C-2CB9-4A49-BB86-6D1F4617F629}" srcOrd="3" destOrd="0" presId="urn:microsoft.com/office/officeart/2008/layout/VerticalAccentList"/>
    <dgm:cxn modelId="{0BBDA776-2087-4E42-BBEE-BFC8C785B12A}" type="presParOf" srcId="{AA65A410-CE3A-424E-8931-72CF5E88D3D6}" destId="{61E9B48C-BE73-4CDE-A7E0-E7D21C640234}" srcOrd="4" destOrd="0" presId="urn:microsoft.com/office/officeart/2008/layout/VerticalAccentList"/>
    <dgm:cxn modelId="{631662FD-38C6-4778-9341-E7C2E8E6EE61}" type="presParOf" srcId="{AA65A410-CE3A-424E-8931-72CF5E88D3D6}" destId="{165F5984-3D1F-4A8D-A8FD-8AA12AFBE714}" srcOrd="5" destOrd="0" presId="urn:microsoft.com/office/officeart/2008/layout/VerticalAccentList"/>
    <dgm:cxn modelId="{280C39E1-579F-4156-B376-EAC94037357A}" type="presParOf" srcId="{AA65A410-CE3A-424E-8931-72CF5E88D3D6}" destId="{26B04F37-7990-4686-BB4E-66F4790DC2FF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009D-4989-4717-9BC7-651452DB82FD}">
      <dsp:nvSpPr>
        <dsp:cNvPr id="0" name=""/>
        <dsp:cNvSpPr/>
      </dsp:nvSpPr>
      <dsp:spPr>
        <a:xfrm>
          <a:off x="150937" y="0"/>
          <a:ext cx="4957136" cy="941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equipment and technologies (Technology for drilling oil and gas wells)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0937" y="0"/>
        <a:ext cx="4957136" cy="941779"/>
      </dsp:txXfrm>
    </dsp:sp>
    <dsp:sp modelId="{F545E701-0C68-4359-A596-37239150F208}">
      <dsp:nvSpPr>
        <dsp:cNvPr id="0" name=""/>
        <dsp:cNvSpPr/>
      </dsp:nvSpPr>
      <dsp:spPr>
        <a:xfrm>
          <a:off x="150937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F5B8B-A185-49DF-99AE-A5B8923B3681}">
      <dsp:nvSpPr>
        <dsp:cNvPr id="0" name=""/>
        <dsp:cNvSpPr/>
      </dsp:nvSpPr>
      <dsp:spPr>
        <a:xfrm>
          <a:off x="850444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B073C-A6C1-4153-8CB4-EE72E5CBFE51}">
      <dsp:nvSpPr>
        <dsp:cNvPr id="0" name=""/>
        <dsp:cNvSpPr/>
      </dsp:nvSpPr>
      <dsp:spPr>
        <a:xfrm>
          <a:off x="1549951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2DAED-EEA0-4B20-826D-36E7CB72AD2A}">
      <dsp:nvSpPr>
        <dsp:cNvPr id="0" name=""/>
        <dsp:cNvSpPr/>
      </dsp:nvSpPr>
      <dsp:spPr>
        <a:xfrm>
          <a:off x="2249458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6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812D6-2DC7-44BD-8B59-63943005143D}">
      <dsp:nvSpPr>
        <dsp:cNvPr id="0" name=""/>
        <dsp:cNvSpPr/>
      </dsp:nvSpPr>
      <dsp:spPr>
        <a:xfrm>
          <a:off x="2948965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E019F-863E-4FD9-B839-76E511B4101D}">
      <dsp:nvSpPr>
        <dsp:cNvPr id="0" name=""/>
        <dsp:cNvSpPr/>
      </dsp:nvSpPr>
      <dsp:spPr>
        <a:xfrm>
          <a:off x="3648472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1FB40-B8C2-4BE9-9A84-A3F79BB5C41C}">
      <dsp:nvSpPr>
        <dsp:cNvPr id="0" name=""/>
        <dsp:cNvSpPr/>
      </dsp:nvSpPr>
      <dsp:spPr>
        <a:xfrm>
          <a:off x="4347979" y="941780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2A7AE-5363-4CC4-8BF8-4AE92AF1B4B7}">
      <dsp:nvSpPr>
        <dsp:cNvPr id="0" name=""/>
        <dsp:cNvSpPr/>
      </dsp:nvSpPr>
      <dsp:spPr>
        <a:xfrm>
          <a:off x="150937" y="1103705"/>
          <a:ext cx="5211437" cy="764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equipment and technologies (main pipelines and gas and oil storage facilities)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0937" y="1103705"/>
        <a:ext cx="5211437" cy="764403"/>
      </dsp:txXfrm>
    </dsp:sp>
    <dsp:sp modelId="{048EC14F-076B-4748-BE25-5E30A5DAF50C}">
      <dsp:nvSpPr>
        <dsp:cNvPr id="0" name=""/>
        <dsp:cNvSpPr/>
      </dsp:nvSpPr>
      <dsp:spPr>
        <a:xfrm>
          <a:off x="150937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4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CDC3B-0637-4636-89D2-89C4144A8B3E}">
      <dsp:nvSpPr>
        <dsp:cNvPr id="0" name=""/>
        <dsp:cNvSpPr/>
      </dsp:nvSpPr>
      <dsp:spPr>
        <a:xfrm>
          <a:off x="850444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F4F17-8BF8-4675-BBDD-7A91CD440043}">
      <dsp:nvSpPr>
        <dsp:cNvPr id="0" name=""/>
        <dsp:cNvSpPr/>
      </dsp:nvSpPr>
      <dsp:spPr>
        <a:xfrm>
          <a:off x="1549951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8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7B17C-2CB9-4A49-BB86-6D1F4617F629}">
      <dsp:nvSpPr>
        <dsp:cNvPr id="0" name=""/>
        <dsp:cNvSpPr/>
      </dsp:nvSpPr>
      <dsp:spPr>
        <a:xfrm>
          <a:off x="2249458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9B48C-BE73-4CDE-A7E0-E7D21C640234}">
      <dsp:nvSpPr>
        <dsp:cNvPr id="0" name=""/>
        <dsp:cNvSpPr/>
      </dsp:nvSpPr>
      <dsp:spPr>
        <a:xfrm>
          <a:off x="2948965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2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5984-3D1F-4A8D-A8FD-8AA12AFBE714}">
      <dsp:nvSpPr>
        <dsp:cNvPr id="0" name=""/>
        <dsp:cNvSpPr/>
      </dsp:nvSpPr>
      <dsp:spPr>
        <a:xfrm>
          <a:off x="3648472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04F37-7990-4686-BB4E-66F4790DC2FF}">
      <dsp:nvSpPr>
        <dsp:cNvPr id="0" name=""/>
        <dsp:cNvSpPr/>
      </dsp:nvSpPr>
      <dsp:spPr>
        <a:xfrm>
          <a:off x="4347979" y="1868108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6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3261D-F287-44F6-98C5-9DA7698CDD61}">
      <dsp:nvSpPr>
        <dsp:cNvPr id="0" name=""/>
        <dsp:cNvSpPr/>
      </dsp:nvSpPr>
      <dsp:spPr>
        <a:xfrm>
          <a:off x="150937" y="2030033"/>
          <a:ext cx="4957136" cy="45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Oil and gas business</a:t>
          </a:r>
          <a:endParaRPr lang="ru-RU" sz="21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0937" y="2030033"/>
        <a:ext cx="4957136" cy="450648"/>
      </dsp:txXfrm>
    </dsp:sp>
    <dsp:sp modelId="{6421B8F6-1AA9-46DB-9396-501E94963860}">
      <dsp:nvSpPr>
        <dsp:cNvPr id="0" name=""/>
        <dsp:cNvSpPr/>
      </dsp:nvSpPr>
      <dsp:spPr>
        <a:xfrm>
          <a:off x="150937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EBC49-7022-4423-A108-841A2D787151}">
      <dsp:nvSpPr>
        <dsp:cNvPr id="0" name=""/>
        <dsp:cNvSpPr/>
      </dsp:nvSpPr>
      <dsp:spPr>
        <a:xfrm>
          <a:off x="850444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322C7-981D-4101-932C-6B117E1D90B4}">
      <dsp:nvSpPr>
        <dsp:cNvPr id="0" name=""/>
        <dsp:cNvSpPr/>
      </dsp:nvSpPr>
      <dsp:spPr>
        <a:xfrm>
          <a:off x="1549951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50940-2762-4740-9CD6-BB18D06E40E0}">
      <dsp:nvSpPr>
        <dsp:cNvPr id="0" name=""/>
        <dsp:cNvSpPr/>
      </dsp:nvSpPr>
      <dsp:spPr>
        <a:xfrm>
          <a:off x="2249458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4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B21E1-6EB5-4757-AAA0-4BD7342A46EF}">
      <dsp:nvSpPr>
        <dsp:cNvPr id="0" name=""/>
        <dsp:cNvSpPr/>
      </dsp:nvSpPr>
      <dsp:spPr>
        <a:xfrm>
          <a:off x="2948965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2B7C2-6FD3-4BE4-BCB8-EE5223698453}">
      <dsp:nvSpPr>
        <dsp:cNvPr id="0" name=""/>
        <dsp:cNvSpPr/>
      </dsp:nvSpPr>
      <dsp:spPr>
        <a:xfrm>
          <a:off x="3648472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8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F1676-BF23-4C02-93F6-54071DF2C6D5}">
      <dsp:nvSpPr>
        <dsp:cNvPr id="0" name=""/>
        <dsp:cNvSpPr/>
      </dsp:nvSpPr>
      <dsp:spPr>
        <a:xfrm>
          <a:off x="4347979" y="2480682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009D-4989-4717-9BC7-651452DB82FD}">
      <dsp:nvSpPr>
        <dsp:cNvPr id="0" name=""/>
        <dsp:cNvSpPr/>
      </dsp:nvSpPr>
      <dsp:spPr>
        <a:xfrm>
          <a:off x="150937" y="19011"/>
          <a:ext cx="4957136" cy="72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Ecology and environmental management (Nature management)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0937" y="19011"/>
        <a:ext cx="4957136" cy="729690"/>
      </dsp:txXfrm>
    </dsp:sp>
    <dsp:sp modelId="{F545E701-0C68-4359-A596-37239150F208}">
      <dsp:nvSpPr>
        <dsp:cNvPr id="0" name=""/>
        <dsp:cNvSpPr/>
      </dsp:nvSpPr>
      <dsp:spPr>
        <a:xfrm>
          <a:off x="150937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F5B8B-A185-49DF-99AE-A5B8923B3681}">
      <dsp:nvSpPr>
        <dsp:cNvPr id="0" name=""/>
        <dsp:cNvSpPr/>
      </dsp:nvSpPr>
      <dsp:spPr>
        <a:xfrm>
          <a:off x="850444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077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7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B073C-A6C1-4153-8CB4-EE72E5CBFE51}">
      <dsp:nvSpPr>
        <dsp:cNvPr id="0" name=""/>
        <dsp:cNvSpPr/>
      </dsp:nvSpPr>
      <dsp:spPr>
        <a:xfrm>
          <a:off x="1549951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6154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615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2DAED-EEA0-4B20-826D-36E7CB72AD2A}">
      <dsp:nvSpPr>
        <dsp:cNvPr id="0" name=""/>
        <dsp:cNvSpPr/>
      </dsp:nvSpPr>
      <dsp:spPr>
        <a:xfrm>
          <a:off x="2249458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9231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923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812D6-2DC7-44BD-8B59-63943005143D}">
      <dsp:nvSpPr>
        <dsp:cNvPr id="0" name=""/>
        <dsp:cNvSpPr/>
      </dsp:nvSpPr>
      <dsp:spPr>
        <a:xfrm>
          <a:off x="2948965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2308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230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E019F-863E-4FD9-B839-76E511B4101D}">
      <dsp:nvSpPr>
        <dsp:cNvPr id="0" name=""/>
        <dsp:cNvSpPr/>
      </dsp:nvSpPr>
      <dsp:spPr>
        <a:xfrm>
          <a:off x="3648472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5385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538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1FB40-B8C2-4BE9-9A84-A3F79BB5C41C}">
      <dsp:nvSpPr>
        <dsp:cNvPr id="0" name=""/>
        <dsp:cNvSpPr/>
      </dsp:nvSpPr>
      <dsp:spPr>
        <a:xfrm>
          <a:off x="4347979" y="748701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18462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846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2A7AE-5363-4CC4-8BF8-4AE92AF1B4B7}">
      <dsp:nvSpPr>
        <dsp:cNvPr id="0" name=""/>
        <dsp:cNvSpPr/>
      </dsp:nvSpPr>
      <dsp:spPr>
        <a:xfrm>
          <a:off x="150937" y="890141"/>
          <a:ext cx="5211437" cy="54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Technology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0937" y="890141"/>
        <a:ext cx="5211437" cy="546294"/>
      </dsp:txXfrm>
    </dsp:sp>
    <dsp:sp modelId="{048EC14F-076B-4748-BE25-5E30A5DAF50C}">
      <dsp:nvSpPr>
        <dsp:cNvPr id="0" name=""/>
        <dsp:cNvSpPr/>
      </dsp:nvSpPr>
      <dsp:spPr>
        <a:xfrm>
          <a:off x="150937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1538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153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CDC3B-0637-4636-89D2-89C4144A8B3E}">
      <dsp:nvSpPr>
        <dsp:cNvPr id="0" name=""/>
        <dsp:cNvSpPr/>
      </dsp:nvSpPr>
      <dsp:spPr>
        <a:xfrm>
          <a:off x="850444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4615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461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F4F17-8BF8-4675-BBDD-7A91CD440043}">
      <dsp:nvSpPr>
        <dsp:cNvPr id="0" name=""/>
        <dsp:cNvSpPr/>
      </dsp:nvSpPr>
      <dsp:spPr>
        <a:xfrm>
          <a:off x="1549951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27692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769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7B17C-2CB9-4A49-BB86-6D1F4617F629}">
      <dsp:nvSpPr>
        <dsp:cNvPr id="0" name=""/>
        <dsp:cNvSpPr/>
      </dsp:nvSpPr>
      <dsp:spPr>
        <a:xfrm>
          <a:off x="2249458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0769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076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9B48C-BE73-4CDE-A7E0-E7D21C640234}">
      <dsp:nvSpPr>
        <dsp:cNvPr id="0" name=""/>
        <dsp:cNvSpPr/>
      </dsp:nvSpPr>
      <dsp:spPr>
        <a:xfrm>
          <a:off x="2948965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3846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384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5984-3D1F-4A8D-A8FD-8AA12AFBE714}">
      <dsp:nvSpPr>
        <dsp:cNvPr id="0" name=""/>
        <dsp:cNvSpPr/>
      </dsp:nvSpPr>
      <dsp:spPr>
        <a:xfrm>
          <a:off x="3648472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36923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3692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04F37-7990-4686-BB4E-66F4790DC2FF}">
      <dsp:nvSpPr>
        <dsp:cNvPr id="0" name=""/>
        <dsp:cNvSpPr/>
      </dsp:nvSpPr>
      <dsp:spPr>
        <a:xfrm>
          <a:off x="4347979" y="1436436"/>
          <a:ext cx="660951" cy="110158"/>
        </a:xfrm>
        <a:prstGeom prst="parallelogram">
          <a:avLst>
            <a:gd name="adj" fmla="val 14084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89F5B-FF5B-42F4-B94C-2C72B5EB213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6065C-4B92-456C-9B0B-912FE62AF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5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ahoma" panose="020B0604030504040204" pitchFamily="34" charset="0"/>
            </a:endParaRPr>
          </a:p>
        </p:txBody>
      </p:sp>
      <p:sp>
        <p:nvSpPr>
          <p:cNvPr id="311" name="Google Shape;3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84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 колонки два кружка и две фотки </a:t>
            </a:r>
          </a:p>
          <a:p>
            <a:r>
              <a:rPr lang="ru-RU" dirty="0"/>
              <a:t>Добавить 1 проект</a:t>
            </a:r>
          </a:p>
          <a:p>
            <a:r>
              <a:rPr lang="ru-RU" dirty="0"/>
              <a:t>2 фотки справа</a:t>
            </a:r>
          </a:p>
        </p:txBody>
      </p:sp>
    </p:spTree>
    <p:extLst>
      <p:ext uri="{BB962C8B-B14F-4D97-AF65-F5344CB8AC3E}">
        <p14:creationId xmlns:p14="http://schemas.microsoft.com/office/powerpoint/2010/main" val="337273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Объединить </a:t>
            </a:r>
            <a:r>
              <a:rPr lang="ru-RU" dirty="0" err="1"/>
              <a:t>широкогеномные</a:t>
            </a:r>
            <a:r>
              <a:rPr lang="ru-RU" dirty="0"/>
              <a:t> и геномику. </a:t>
            </a:r>
          </a:p>
        </p:txBody>
      </p:sp>
    </p:spTree>
    <p:extLst>
      <p:ext uri="{BB962C8B-B14F-4D97-AF65-F5344CB8AC3E}">
        <p14:creationId xmlns:p14="http://schemas.microsoft.com/office/powerpoint/2010/main" val="43016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3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43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861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39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5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8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5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5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97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2C84-B94A-4205-AD54-67FE1C46479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36E24-2EB5-416D-B2AE-9E3A3D82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0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-in-russia.com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youtube.com/user/videosvfu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" y="2407894"/>
            <a:ext cx="11012739" cy="445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308" y="230914"/>
            <a:ext cx="2158191" cy="277371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"/>
          <p:cNvSpPr txBox="1"/>
          <p:nvPr/>
        </p:nvSpPr>
        <p:spPr>
          <a:xfrm>
            <a:off x="1753985" y="393404"/>
            <a:ext cx="995224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M.K. AMMOSOV NORTH-EASTERN </a:t>
            </a:r>
          </a:p>
          <a:p>
            <a:pPr lvl="0"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FEDERAL UNIVERSITY</a:t>
            </a:r>
          </a:p>
        </p:txBody>
      </p:sp>
      <p:pic>
        <p:nvPicPr>
          <p:cNvPr id="316" name="Google Shape;316;p1"/>
          <p:cNvPicPr preferRelativeResize="0"/>
          <p:nvPr/>
        </p:nvPicPr>
        <p:blipFill rotWithShape="1">
          <a:blip r:embed="rId5">
            <a:alphaModFix/>
          </a:blip>
          <a:srcRect b="13412"/>
          <a:stretch/>
        </p:blipFill>
        <p:spPr>
          <a:xfrm>
            <a:off x="5517444" y="1487978"/>
            <a:ext cx="3866870" cy="279876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317" name="Google Shape;317;p1"/>
          <p:cNvPicPr preferRelativeResize="0"/>
          <p:nvPr/>
        </p:nvPicPr>
        <p:blipFill rotWithShape="1">
          <a:blip r:embed="rId6">
            <a:alphaModFix/>
          </a:blip>
          <a:srcRect r="17899"/>
          <a:stretch/>
        </p:blipFill>
        <p:spPr>
          <a:xfrm>
            <a:off x="8730687" y="1487978"/>
            <a:ext cx="3461400" cy="27987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318" name="Google Shape;31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8975" y="4324148"/>
            <a:ext cx="3752655" cy="24412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319" name="Google Shape;31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6507" y="4324148"/>
            <a:ext cx="3373287" cy="24412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7" y="3034231"/>
            <a:ext cx="2294792" cy="2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74;p9"/>
          <p:cNvSpPr txBox="1"/>
          <p:nvPr/>
        </p:nvSpPr>
        <p:spPr>
          <a:xfrm>
            <a:off x="1180213" y="233916"/>
            <a:ext cx="5915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CENTER OF INTERNATIONAL EDUCATION</a:t>
            </a:r>
          </a:p>
        </p:txBody>
      </p:sp>
      <p:pic>
        <p:nvPicPr>
          <p:cNvPr id="19" name="Google Shape;57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75230" y="1"/>
            <a:ext cx="4816768" cy="32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85;p9"/>
          <p:cNvSpPr txBox="1"/>
          <p:nvPr/>
        </p:nvSpPr>
        <p:spPr>
          <a:xfrm>
            <a:off x="6276975" y="3905250"/>
            <a:ext cx="48725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ahoma" panose="020B060403050404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590;p9"/>
          <p:cNvGrpSpPr/>
          <p:nvPr/>
        </p:nvGrpSpPr>
        <p:grpSpPr>
          <a:xfrm>
            <a:off x="5676578" y="5430273"/>
            <a:ext cx="4052770" cy="640290"/>
            <a:chOff x="0" y="0"/>
            <a:chExt cx="4052770" cy="640290"/>
          </a:xfrm>
        </p:grpSpPr>
        <p:sp>
          <p:nvSpPr>
            <p:cNvPr id="24" name="Google Shape;591;p9"/>
            <p:cNvSpPr/>
            <p:nvPr/>
          </p:nvSpPr>
          <p:spPr>
            <a:xfrm>
              <a:off x="0" y="274410"/>
              <a:ext cx="4052770" cy="36588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CFD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Google Shape;592;p9"/>
            <p:cNvSpPr/>
            <p:nvPr/>
          </p:nvSpPr>
          <p:spPr>
            <a:xfrm>
              <a:off x="1382" y="0"/>
              <a:ext cx="3644728" cy="365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Google Shape;593;p9"/>
            <p:cNvSpPr txBox="1"/>
            <p:nvPr/>
          </p:nvSpPr>
          <p:spPr>
            <a:xfrm>
              <a:off x="1382" y="0"/>
              <a:ext cx="3644728" cy="365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b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To apply, </a:t>
              </a:r>
              <a:r>
                <a:rPr lang="en-US" sz="1200" b="1" dirty="0" smtClean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sca</a:t>
              </a:r>
              <a:r>
                <a:rPr lang="en-US" sz="1200" b="1" dirty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n</a:t>
              </a:r>
              <a:r>
                <a:rPr lang="en-US" sz="1200" b="1" dirty="0" smtClean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1200" b="1" dirty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the QR code</a:t>
              </a:r>
              <a:endParaRPr sz="1200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7" name="Google Shape;594;p9"/>
            <p:cNvSpPr/>
            <p:nvPr/>
          </p:nvSpPr>
          <p:spPr>
            <a:xfrm>
              <a:off x="1778011" y="411615"/>
              <a:ext cx="91470" cy="9147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Google Shape;595;p9"/>
          <p:cNvSpPr txBox="1"/>
          <p:nvPr/>
        </p:nvSpPr>
        <p:spPr>
          <a:xfrm>
            <a:off x="1020173" y="2532293"/>
            <a:ext cx="46564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Free short-term online Russian language courses for schoolchildren</a:t>
            </a:r>
            <a:endParaRPr sz="1600" b="1" dirty="0">
              <a:solidFill>
                <a:srgbClr val="263C5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9" name="Google Shape;578;p9"/>
          <p:cNvGrpSpPr/>
          <p:nvPr/>
        </p:nvGrpSpPr>
        <p:grpSpPr>
          <a:xfrm>
            <a:off x="342900" y="1497138"/>
            <a:ext cx="6848816" cy="831749"/>
            <a:chOff x="2423" y="0"/>
            <a:chExt cx="7165498" cy="1290609"/>
          </a:xfrm>
        </p:grpSpPr>
        <p:sp>
          <p:nvSpPr>
            <p:cNvPr id="30" name="Google Shape;579;p9"/>
            <p:cNvSpPr/>
            <p:nvPr/>
          </p:nvSpPr>
          <p:spPr>
            <a:xfrm>
              <a:off x="2423" y="0"/>
              <a:ext cx="2605607" cy="1290609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Google Shape;580;p9"/>
            <p:cNvSpPr txBox="1"/>
            <p:nvPr/>
          </p:nvSpPr>
          <p:spPr>
            <a:xfrm>
              <a:off x="2423" y="0"/>
              <a:ext cx="2282955" cy="1290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75" tIns="37325" rIns="18650" bIns="373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Preparatory courses “Russian as a foreign language”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Google Shape;581;p9"/>
            <p:cNvSpPr/>
            <p:nvPr/>
          </p:nvSpPr>
          <p:spPr>
            <a:xfrm>
              <a:off x="2038044" y="0"/>
              <a:ext cx="2849932" cy="1290609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Google Shape;582;p9"/>
            <p:cNvSpPr txBox="1"/>
            <p:nvPr/>
          </p:nvSpPr>
          <p:spPr>
            <a:xfrm>
              <a:off x="2683349" y="0"/>
              <a:ext cx="1559323" cy="1290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000" tIns="37325" rIns="18650" bIns="373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In person and remotely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Google Shape;583;p9"/>
            <p:cNvSpPr/>
            <p:nvPr/>
          </p:nvSpPr>
          <p:spPr>
            <a:xfrm>
              <a:off x="4317989" y="0"/>
              <a:ext cx="2849932" cy="1290609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Google Shape;584;p9"/>
            <p:cNvSpPr txBox="1"/>
            <p:nvPr/>
          </p:nvSpPr>
          <p:spPr>
            <a:xfrm>
              <a:off x="4963294" y="0"/>
              <a:ext cx="1559323" cy="1290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6000" tIns="37325" rIns="18650" bIns="373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From 6,000 to 18,000 rubles per month</a:t>
              </a:r>
              <a:endParaRPr sz="16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oogle Shape;586;p9"/>
          <p:cNvGrpSpPr/>
          <p:nvPr/>
        </p:nvGrpSpPr>
        <p:grpSpPr>
          <a:xfrm>
            <a:off x="5878699" y="3529002"/>
            <a:ext cx="3724604" cy="1763748"/>
            <a:chOff x="797659" y="-261382"/>
            <a:chExt cx="4687785" cy="2398227"/>
          </a:xfrm>
        </p:grpSpPr>
        <p:sp>
          <p:nvSpPr>
            <p:cNvPr id="37" name="Google Shape;587;p9"/>
            <p:cNvSpPr/>
            <p:nvPr/>
          </p:nvSpPr>
          <p:spPr>
            <a:xfrm>
              <a:off x="797659" y="706"/>
              <a:ext cx="4687785" cy="1875114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Google Shape;588;p9"/>
            <p:cNvSpPr txBox="1"/>
            <p:nvPr/>
          </p:nvSpPr>
          <p:spPr>
            <a:xfrm>
              <a:off x="1673936" y="-261382"/>
              <a:ext cx="3160191" cy="2398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8875" rIns="0" bIns="887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Test of Russian as a Foreign Language (TORFL) - an international exam to determine the level of proficiency in the Russian language</a:t>
              </a:r>
              <a:endParaRPr sz="1100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1" y="3209925"/>
            <a:ext cx="4043549" cy="29479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62" y="3542858"/>
            <a:ext cx="1887415" cy="18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1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601;p10"/>
          <p:cNvSpPr txBox="1"/>
          <p:nvPr/>
        </p:nvSpPr>
        <p:spPr>
          <a:xfrm>
            <a:off x="1299682" y="262307"/>
            <a:ext cx="462171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OF PRE-UNIVERSITY EDUCATION AND VOCATIONALIZATION</a:t>
            </a:r>
          </a:p>
        </p:txBody>
      </p:sp>
      <p:grpSp>
        <p:nvGrpSpPr>
          <p:cNvPr id="43" name="Google Shape;602;p10"/>
          <p:cNvGrpSpPr/>
          <p:nvPr/>
        </p:nvGrpSpPr>
        <p:grpSpPr>
          <a:xfrm>
            <a:off x="630950" y="2898467"/>
            <a:ext cx="5290446" cy="3146176"/>
            <a:chOff x="1030658" y="1669393"/>
            <a:chExt cx="5361172" cy="3133721"/>
          </a:xfrm>
        </p:grpSpPr>
        <p:sp>
          <p:nvSpPr>
            <p:cNvPr id="44" name="Google Shape;603;p10"/>
            <p:cNvSpPr/>
            <p:nvPr/>
          </p:nvSpPr>
          <p:spPr>
            <a:xfrm>
              <a:off x="2430647" y="1893696"/>
              <a:ext cx="2520000" cy="2520000"/>
            </a:xfrm>
            <a:prstGeom prst="ellipse">
              <a:avLst/>
            </a:prstGeom>
            <a:noFill/>
            <a:ln w="1905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5" name="Google Shape;604;p10"/>
            <p:cNvSpPr/>
            <p:nvPr/>
          </p:nvSpPr>
          <p:spPr>
            <a:xfrm>
              <a:off x="2501213" y="1669393"/>
              <a:ext cx="791777" cy="6443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6" name="Google Shape;605;p10"/>
            <p:cNvSpPr txBox="1"/>
            <p:nvPr/>
          </p:nvSpPr>
          <p:spPr>
            <a:xfrm>
              <a:off x="1315065" y="1920833"/>
              <a:ext cx="2372295" cy="3371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Engineering</a:t>
              </a:r>
              <a:endPara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606;p10"/>
            <p:cNvSpPr/>
            <p:nvPr/>
          </p:nvSpPr>
          <p:spPr>
            <a:xfrm>
              <a:off x="3301780" y="1915244"/>
              <a:ext cx="64451" cy="70104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" name="Google Shape;607;p10"/>
            <p:cNvSpPr/>
            <p:nvPr/>
          </p:nvSpPr>
          <p:spPr>
            <a:xfrm>
              <a:off x="4651146" y="3023133"/>
              <a:ext cx="663578" cy="6845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" name="Google Shape;608;p10"/>
            <p:cNvSpPr/>
            <p:nvPr/>
          </p:nvSpPr>
          <p:spPr>
            <a:xfrm rot="-1299637">
              <a:off x="4346089" y="1829512"/>
              <a:ext cx="1087743" cy="60683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0" name="Google Shape;609;p10"/>
            <p:cNvSpPr/>
            <p:nvPr/>
          </p:nvSpPr>
          <p:spPr>
            <a:xfrm>
              <a:off x="1980268" y="3110522"/>
              <a:ext cx="693810" cy="9442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1" name="Google Shape;610;p10"/>
            <p:cNvSpPr txBox="1"/>
            <p:nvPr/>
          </p:nvSpPr>
          <p:spPr>
            <a:xfrm>
              <a:off x="4238939" y="2094131"/>
              <a:ext cx="2152891" cy="33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Humanitarian</a:t>
              </a:r>
              <a:endPara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52" name="Google Shape;611;p10"/>
            <p:cNvSpPr/>
            <p:nvPr/>
          </p:nvSpPr>
          <p:spPr>
            <a:xfrm>
              <a:off x="4747656" y="2495134"/>
              <a:ext cx="64451" cy="70104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" name="Google Shape;612;p10"/>
            <p:cNvSpPr/>
            <p:nvPr/>
          </p:nvSpPr>
          <p:spPr>
            <a:xfrm>
              <a:off x="4779882" y="3679615"/>
              <a:ext cx="64451" cy="70104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" name="Google Shape;613;p10"/>
            <p:cNvSpPr/>
            <p:nvPr/>
          </p:nvSpPr>
          <p:spPr>
            <a:xfrm>
              <a:off x="2395414" y="3035897"/>
              <a:ext cx="64451" cy="70104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5" name="Google Shape;614;p10"/>
            <p:cNvSpPr/>
            <p:nvPr/>
          </p:nvSpPr>
          <p:spPr>
            <a:xfrm>
              <a:off x="3292990" y="4235303"/>
              <a:ext cx="552792" cy="5386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6" name="Google Shape;615;p10"/>
            <p:cNvSpPr/>
            <p:nvPr/>
          </p:nvSpPr>
          <p:spPr>
            <a:xfrm>
              <a:off x="3237329" y="4319087"/>
              <a:ext cx="64451" cy="70104"/>
            </a:xfrm>
            <a:prstGeom prst="ellipse">
              <a:avLst/>
            </a:prstGeom>
            <a:solidFill>
              <a:srgbClr val="2F5496"/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" name="Google Shape;616;p10"/>
            <p:cNvSpPr txBox="1"/>
            <p:nvPr/>
          </p:nvSpPr>
          <p:spPr>
            <a:xfrm>
              <a:off x="1030658" y="3196225"/>
              <a:ext cx="1976112" cy="613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1F3864"/>
                </a:buClr>
                <a:buSzPts val="1600"/>
              </a:pPr>
              <a:r>
                <a:rPr lang="en-US" sz="1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Economic</a:t>
              </a:r>
              <a:endPara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Impact"/>
                <a:buNone/>
              </a:pPr>
              <a:r>
                <a:rPr lang="ru-RU" sz="1800" dirty="0" smtClean="0">
                  <a:solidFill>
                    <a:srgbClr val="1F386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Impact"/>
                </a:rPr>
                <a:t> </a:t>
              </a:r>
              <a:endParaRPr sz="1800" b="0" i="0" u="none" strike="noStrike" cap="none" dirty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endParaRPr>
            </a:p>
          </p:txBody>
        </p:sp>
        <p:sp>
          <p:nvSpPr>
            <p:cNvPr id="58" name="Google Shape;617;p10"/>
            <p:cNvSpPr txBox="1"/>
            <p:nvPr/>
          </p:nvSpPr>
          <p:spPr>
            <a:xfrm>
              <a:off x="2762771" y="4435244"/>
              <a:ext cx="1855749" cy="367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Impact"/>
                <a:buNone/>
              </a:pPr>
              <a:r>
                <a:rPr lang="en-US" sz="1600" b="1" dirty="0" smtClean="0">
                  <a:solidFill>
                    <a:srgbClr val="1F386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Impact"/>
                </a:rPr>
                <a:t>Medical</a:t>
              </a:r>
              <a:r>
                <a:rPr lang="ru-RU" sz="1800" b="1" dirty="0" smtClean="0">
                  <a:solidFill>
                    <a:srgbClr val="1F386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Impact"/>
                </a:rPr>
                <a:t> </a:t>
              </a:r>
              <a:endParaRPr sz="1800" b="1" u="none" strike="noStrike" cap="none" dirty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endParaRPr>
            </a:p>
          </p:txBody>
        </p:sp>
        <p:sp>
          <p:nvSpPr>
            <p:cNvPr id="59" name="Google Shape;618;p10"/>
            <p:cNvSpPr txBox="1"/>
            <p:nvPr/>
          </p:nvSpPr>
          <p:spPr>
            <a:xfrm>
              <a:off x="4466051" y="3166452"/>
              <a:ext cx="1697347" cy="3371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Science</a:t>
              </a:r>
              <a:endPara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pic>
        <p:nvPicPr>
          <p:cNvPr id="60" name="Google Shape;61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4777" y="133003"/>
            <a:ext cx="798275" cy="102594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20;p10"/>
          <p:cNvSpPr txBox="1"/>
          <p:nvPr/>
        </p:nvSpPr>
        <p:spPr>
          <a:xfrm>
            <a:off x="95643" y="4725980"/>
            <a:ext cx="243569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F3864"/>
              </a:buClr>
              <a:buSzPts val="1600"/>
            </a:pP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General education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Impact"/>
              <a:buNone/>
            </a:pPr>
            <a:r>
              <a:rPr lang="ru-RU" sz="1800" dirty="0" smtClean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rPr>
              <a:t> </a:t>
            </a:r>
            <a:endParaRPr sz="1800" b="0" i="0" u="none" strike="noStrike" cap="none" dirty="0">
              <a:solidFill>
                <a:srgbClr val="1F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Impact"/>
            </a:endParaRPr>
          </a:p>
        </p:txBody>
      </p:sp>
      <p:pic>
        <p:nvPicPr>
          <p:cNvPr id="62" name="Google Shape;6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378" y="8860"/>
            <a:ext cx="5926560" cy="3949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22;p10"/>
          <p:cNvGrpSpPr/>
          <p:nvPr/>
        </p:nvGrpSpPr>
        <p:grpSpPr>
          <a:xfrm>
            <a:off x="6273954" y="4024986"/>
            <a:ext cx="1559561" cy="2017500"/>
            <a:chOff x="428567" y="1351"/>
            <a:chExt cx="1675267" cy="2764190"/>
          </a:xfrm>
        </p:grpSpPr>
        <p:sp>
          <p:nvSpPr>
            <p:cNvPr id="64" name="Google Shape;623;p10"/>
            <p:cNvSpPr/>
            <p:nvPr/>
          </p:nvSpPr>
          <p:spPr>
            <a:xfrm>
              <a:off x="428567" y="1351"/>
              <a:ext cx="1675267" cy="83763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Google Shape;624;p10"/>
            <p:cNvSpPr txBox="1"/>
            <p:nvPr/>
          </p:nvSpPr>
          <p:spPr>
            <a:xfrm>
              <a:off x="453100" y="25884"/>
              <a:ext cx="1626201" cy="788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smtClean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How to apply</a:t>
              </a:r>
              <a:endParaRPr sz="14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6" name="Google Shape;625;p10"/>
            <p:cNvSpPr/>
            <p:nvPr/>
          </p:nvSpPr>
          <p:spPr>
            <a:xfrm>
              <a:off x="428567" y="964629"/>
              <a:ext cx="1675267" cy="83763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Google Shape;626;p10"/>
            <p:cNvSpPr txBox="1"/>
            <p:nvPr/>
          </p:nvSpPr>
          <p:spPr>
            <a:xfrm>
              <a:off x="453100" y="989162"/>
              <a:ext cx="1626201" cy="788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smtClean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Russian Government Scholarship</a:t>
              </a:r>
              <a:endParaRPr sz="14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8" name="Google Shape;627;p10"/>
            <p:cNvSpPr/>
            <p:nvPr/>
          </p:nvSpPr>
          <p:spPr>
            <a:xfrm>
              <a:off x="428567" y="1927908"/>
              <a:ext cx="1675267" cy="83763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Google Shape;628;p10"/>
            <p:cNvSpPr txBox="1"/>
            <p:nvPr/>
          </p:nvSpPr>
          <p:spPr>
            <a:xfrm>
              <a:off x="453100" y="1952441"/>
              <a:ext cx="1626201" cy="788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On a contract basis</a:t>
              </a:r>
              <a:endParaRPr sz="12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71" name="Google Shape;631;p10"/>
          <p:cNvGrpSpPr/>
          <p:nvPr/>
        </p:nvGrpSpPr>
        <p:grpSpPr>
          <a:xfrm>
            <a:off x="8719484" y="5293297"/>
            <a:ext cx="1496474" cy="748237"/>
            <a:chOff x="411" y="413532"/>
            <a:chExt cx="1496474" cy="748237"/>
          </a:xfrm>
        </p:grpSpPr>
        <p:sp>
          <p:nvSpPr>
            <p:cNvPr id="72" name="Google Shape;632;p10"/>
            <p:cNvSpPr/>
            <p:nvPr/>
          </p:nvSpPr>
          <p:spPr>
            <a:xfrm>
              <a:off x="411" y="413532"/>
              <a:ext cx="1496474" cy="74823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Google Shape;633;p10"/>
            <p:cNvSpPr txBox="1"/>
            <p:nvPr/>
          </p:nvSpPr>
          <p:spPr>
            <a:xfrm>
              <a:off x="22326" y="435447"/>
              <a:ext cx="1452644" cy="704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 smtClean="0">
                  <a:solidFill>
                    <a:srgbClr val="263C52"/>
                  </a:solidFill>
                  <a:latin typeface="Tahoma"/>
                  <a:ea typeface="Tahoma"/>
                  <a:cs typeface="Tahoma"/>
                  <a:sym typeface="Tahoma"/>
                </a:rPr>
                <a:t>118 000 р.</a:t>
              </a:r>
              <a:endParaRPr sz="14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76" name="Google Shape;636;p10"/>
          <p:cNvSpPr/>
          <p:nvPr/>
        </p:nvSpPr>
        <p:spPr>
          <a:xfrm>
            <a:off x="8149912" y="5653677"/>
            <a:ext cx="344031" cy="28971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ahoma" panose="020B060403050404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16848" y="18558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Preparation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following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profiles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45" y="4868084"/>
            <a:ext cx="1184364" cy="1184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61" y="3770562"/>
            <a:ext cx="1341619" cy="12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0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3230" y="123149"/>
            <a:ext cx="800099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Tuition</a:t>
            </a:r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fees</a:t>
            </a:r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ru-RU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</a:t>
            </a:r>
            <a:r>
              <a:rPr lang="en-US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ru-RU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endParaRPr lang="en-US" sz="22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9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</a:t>
            </a:r>
            <a:r>
              <a:rPr lang="en-US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1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students </a:t>
            </a:r>
            <a:r>
              <a:rPr lang="en-US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offers grants covering up </a:t>
            </a:r>
            <a:r>
              <a:rPr lang="en-US" sz="1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60% </a:t>
            </a:r>
            <a:r>
              <a:rPr lang="en-US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cost of study</a:t>
            </a:r>
          </a:p>
          <a:p>
            <a:endParaRPr lang="ru-RU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oogle Shape;64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7894" y="3286006"/>
            <a:ext cx="2614106" cy="175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7;p11"/>
          <p:cNvPicPr preferRelativeResize="0"/>
          <p:nvPr/>
        </p:nvPicPr>
        <p:blipFill rotWithShape="1">
          <a:blip r:embed="rId3">
            <a:alphaModFix/>
          </a:blip>
          <a:srcRect b="15124"/>
          <a:stretch/>
        </p:blipFill>
        <p:spPr>
          <a:xfrm>
            <a:off x="9577894" y="1273370"/>
            <a:ext cx="2614106" cy="174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45" y="1619624"/>
            <a:ext cx="9065538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32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50;p9"/>
          <p:cNvSpPr/>
          <p:nvPr/>
        </p:nvSpPr>
        <p:spPr>
          <a:xfrm rot="-5400000">
            <a:off x="-846250" y="2427639"/>
            <a:ext cx="2879725" cy="76200"/>
          </a:xfrm>
          <a:prstGeom prst="roundRect">
            <a:avLst>
              <a:gd name="adj" fmla="val 16667"/>
            </a:avLst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1" name="Google Shape;251;p9"/>
          <p:cNvSpPr/>
          <p:nvPr/>
        </p:nvSpPr>
        <p:spPr>
          <a:xfrm rot="-5400000">
            <a:off x="3217688" y="4852211"/>
            <a:ext cx="2258476" cy="83459"/>
          </a:xfrm>
          <a:prstGeom prst="roundRect">
            <a:avLst>
              <a:gd name="adj" fmla="val 16667"/>
            </a:avLst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" name="Google Shape;252;p9"/>
          <p:cNvSpPr txBox="1"/>
          <p:nvPr/>
        </p:nvSpPr>
        <p:spPr>
          <a:xfrm>
            <a:off x="721490" y="1003154"/>
            <a:ext cx="19494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BEST CONDITIONS FOR UNFORGETTABLE STUDENT LIFE</a:t>
            </a:r>
            <a:endParaRPr sz="1200" b="1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3" name="Google Shape;253;p9"/>
          <p:cNvSpPr/>
          <p:nvPr/>
        </p:nvSpPr>
        <p:spPr>
          <a:xfrm>
            <a:off x="501537" y="1696348"/>
            <a:ext cx="184150" cy="174625"/>
          </a:xfrm>
          <a:prstGeom prst="ellipse">
            <a:avLst/>
          </a:prstGeom>
          <a:solidFill>
            <a:srgbClr val="31859B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" name="Google Shape;254;p9"/>
          <p:cNvSpPr txBox="1"/>
          <p:nvPr/>
        </p:nvSpPr>
        <p:spPr>
          <a:xfrm>
            <a:off x="692037" y="1529114"/>
            <a:ext cx="178435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15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Google Shape;255;p9"/>
          <p:cNvSpPr txBox="1"/>
          <p:nvPr/>
        </p:nvSpPr>
        <p:spPr>
          <a:xfrm>
            <a:off x="701965" y="2529004"/>
            <a:ext cx="1789113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&gt;5,5</a:t>
            </a:r>
            <a:endParaRPr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56;p9"/>
          <p:cNvSpPr txBox="1"/>
          <p:nvPr/>
        </p:nvSpPr>
        <p:spPr>
          <a:xfrm>
            <a:off x="633850" y="1945762"/>
            <a:ext cx="26422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dormitories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Sergeleekh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campus</a:t>
            </a:r>
            <a:endParaRPr sz="900" b="1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57;p9"/>
          <p:cNvSpPr/>
          <p:nvPr/>
        </p:nvSpPr>
        <p:spPr>
          <a:xfrm>
            <a:off x="617805" y="3001131"/>
            <a:ext cx="25658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thousand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students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living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14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4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dormitories</a:t>
            </a:r>
            <a:endParaRPr sz="1600" b="1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58;p9"/>
          <p:cNvSpPr/>
          <p:nvPr/>
        </p:nvSpPr>
        <p:spPr>
          <a:xfrm>
            <a:off x="525731" y="2686401"/>
            <a:ext cx="184150" cy="174625"/>
          </a:xfrm>
          <a:prstGeom prst="ellipse">
            <a:avLst/>
          </a:prstGeom>
          <a:solidFill>
            <a:srgbClr val="31859B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59;p9"/>
          <p:cNvSpPr/>
          <p:nvPr/>
        </p:nvSpPr>
        <p:spPr>
          <a:xfrm>
            <a:off x="4489346" y="4083362"/>
            <a:ext cx="407334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Student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dormitory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No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. 9/2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is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finalist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All-Russian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competition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for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best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dorms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1500" b="1" dirty="0" err="1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1500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 2016</a:t>
            </a:r>
            <a:endParaRPr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60;p9"/>
          <p:cNvSpPr/>
          <p:nvPr/>
        </p:nvSpPr>
        <p:spPr>
          <a:xfrm>
            <a:off x="4254851" y="4301132"/>
            <a:ext cx="184150" cy="174625"/>
          </a:xfrm>
          <a:prstGeom prst="ellipse">
            <a:avLst/>
          </a:prstGeom>
          <a:solidFill>
            <a:srgbClr val="31859B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1" name="Google Shape;261;p9" descr="Олимпийская деревня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5196" y="1085231"/>
            <a:ext cx="4150559" cy="267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65;p9" descr="C:\Users\ТАТЬЯНА\Desktop\фоточкеее\IMG_6375.JPG"/>
          <p:cNvPicPr preferRelativeResize="0"/>
          <p:nvPr/>
        </p:nvPicPr>
        <p:blipFill rotWithShape="1">
          <a:blip r:embed="rId3">
            <a:alphaModFix/>
          </a:blip>
          <a:srcRect l="22225" r="16211"/>
          <a:stretch/>
        </p:blipFill>
        <p:spPr>
          <a:xfrm>
            <a:off x="9541216" y="1068038"/>
            <a:ext cx="1995197" cy="1995197"/>
          </a:xfrm>
          <a:prstGeom prst="ellipse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" name="Google Shape;2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297" y="3706578"/>
            <a:ext cx="3367139" cy="229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67;p9"/>
          <p:cNvPicPr preferRelativeResize="0"/>
          <p:nvPr/>
        </p:nvPicPr>
        <p:blipFill rotWithShape="1">
          <a:blip r:embed="rId5">
            <a:alphaModFix/>
          </a:blip>
          <a:srcRect l="13507" r="13507"/>
          <a:stretch/>
        </p:blipFill>
        <p:spPr>
          <a:xfrm>
            <a:off x="9541216" y="3879283"/>
            <a:ext cx="2022183" cy="2022183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268;p9"/>
          <p:cNvSpPr txBox="1"/>
          <p:nvPr/>
        </p:nvSpPr>
        <p:spPr>
          <a:xfrm>
            <a:off x="4555959" y="5315333"/>
            <a:ext cx="4006728" cy="7078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Cost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accommodation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</a:t>
            </a:r>
            <a:endParaRPr sz="200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1237 </a:t>
            </a: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rubles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per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month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= </a:t>
            </a:r>
            <a:r>
              <a:rPr lang="ru-RU" sz="2000" dirty="0" smtClean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13 </a:t>
            </a:r>
            <a:r>
              <a:rPr lang="ru-RU" sz="2000" dirty="0">
                <a:solidFill>
                  <a:srgbClr val="3660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USD </a:t>
            </a:r>
            <a:endParaRPr sz="2000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3FECC678-5EE4-40E9-AE6B-A5DEC0E8A64D}"/>
              </a:ext>
            </a:extLst>
          </p:cNvPr>
          <p:cNvSpPr txBox="1"/>
          <p:nvPr/>
        </p:nvSpPr>
        <p:spPr>
          <a:xfrm>
            <a:off x="3299688" y="312006"/>
            <a:ext cx="59080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4500" b="1" cap="all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 dirty="0">
                <a:solidFill>
                  <a:srgbClr val="002060"/>
                </a:solidFill>
              </a:rPr>
              <a:t>ACCOMODATION, NEFU CAMPUS </a:t>
            </a:r>
          </a:p>
        </p:txBody>
      </p:sp>
    </p:spTree>
    <p:extLst>
      <p:ext uri="{BB962C8B-B14F-4D97-AF65-F5344CB8AC3E}">
        <p14:creationId xmlns:p14="http://schemas.microsoft.com/office/powerpoint/2010/main" val="1180314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29;p13"/>
          <p:cNvSpPr txBox="1"/>
          <p:nvPr/>
        </p:nvSpPr>
        <p:spPr>
          <a:xfrm>
            <a:off x="346892" y="1719689"/>
            <a:ext cx="4479721" cy="338242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There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is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everything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you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need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for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living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study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and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leisure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university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campus</a:t>
            </a:r>
            <a: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</a:t>
            </a:r>
          </a:p>
          <a:p>
            <a: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lvl="0" indent="-285750">
              <a:lnSpc>
                <a:spcPct val="90000"/>
              </a:lnSpc>
              <a:spcBef>
                <a:spcPts val="63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ultural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centre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Sergelyakhskie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ogni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» 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lvl="0" indent="-285750">
              <a:lnSpc>
                <a:spcPct val="90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port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complex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Triumph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» </a:t>
            </a:r>
            <a:endParaRPr sz="1600" dirty="0">
              <a:latin typeface="Tahoma" panose="020B0604030504040204" pitchFamily="34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thletics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arena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«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Younost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’» 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yms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wimming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pool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«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Dolgun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» 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ki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base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reenhouse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useums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afé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and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restauraunts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</a:t>
            </a:r>
            <a:r>
              <a:rPr lang="ru-RU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hops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and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other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!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14" name="Google Shape;33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40519" y="2404563"/>
            <a:ext cx="2668612" cy="18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7797" y="2597555"/>
            <a:ext cx="2572259" cy="13349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72" y="4063972"/>
            <a:ext cx="3115639" cy="207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oogle Shape;718;p14"/>
          <p:cNvPicPr preferRelativeResize="0"/>
          <p:nvPr/>
        </p:nvPicPr>
        <p:blipFill rotWithShape="1">
          <a:blip r:embed="rId5">
            <a:alphaModFix/>
          </a:blip>
          <a:srcRect l="459" r="-458"/>
          <a:stretch/>
        </p:blipFill>
        <p:spPr>
          <a:xfrm>
            <a:off x="8695591" y="356214"/>
            <a:ext cx="2963009" cy="21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8572" y="356214"/>
            <a:ext cx="2970711" cy="21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0;p14" descr="Стадион «Юность» СВФУ им. М.К.Аммосова | Целевой фонд будущих поколений  Республики Саха (Якутия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8312" y="4048477"/>
            <a:ext cx="2905560" cy="210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029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72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60013" y="4549647"/>
            <a:ext cx="2229857" cy="15470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730;p15"/>
          <p:cNvSpPr/>
          <p:nvPr/>
        </p:nvSpPr>
        <p:spPr>
          <a:xfrm>
            <a:off x="1072343" y="987091"/>
            <a:ext cx="6916188" cy="164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16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Club NEFU International</a:t>
            </a:r>
          </a:p>
          <a:p>
            <a:pPr lvl="0" algn="ctr">
              <a:lnSpc>
                <a:spcPct val="90000"/>
              </a:lnSpc>
            </a:pPr>
            <a:r>
              <a:rPr lang="en-US" sz="16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is a student club that helps students develop intercultural communication and quickly adapt to study and life in </a:t>
            </a:r>
            <a:r>
              <a:rPr lang="en-US" sz="1600" b="1" dirty="0" smtClean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Yakutsk</a:t>
            </a:r>
            <a:r>
              <a:rPr lang="ru-RU" sz="1600" b="1" dirty="0" smtClean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lang="en-US" sz="1600" b="1" dirty="0">
              <a:solidFill>
                <a:srgbClr val="263C52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algn="ctr">
              <a:lnSpc>
                <a:spcPct val="90000"/>
              </a:lnSpc>
            </a:pPr>
            <a:endParaRPr lang="en-US" sz="1600" b="1" dirty="0">
              <a:solidFill>
                <a:srgbClr val="263C52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algn="ctr">
              <a:lnSpc>
                <a:spcPct val="90000"/>
              </a:lnSpc>
            </a:pPr>
            <a:r>
              <a:rPr lang="en-US" sz="1600" b="1" dirty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The student club, together with the Department of International Cooperation, organizes and conducts sociocultural, scientific, and sports </a:t>
            </a:r>
            <a:r>
              <a:rPr lang="en-US" sz="1600" b="1" dirty="0" smtClean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events</a:t>
            </a:r>
            <a:r>
              <a:rPr lang="ru-RU" sz="1600" b="1" dirty="0" smtClean="0">
                <a:solidFill>
                  <a:srgbClr val="263C5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200" b="1" dirty="0">
              <a:solidFill>
                <a:srgbClr val="263C5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732;p15"/>
          <p:cNvSpPr txBox="1"/>
          <p:nvPr/>
        </p:nvSpPr>
        <p:spPr>
          <a:xfrm>
            <a:off x="2872895" y="163981"/>
            <a:ext cx="28040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rgbClr val="263C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rPr>
              <a:t>Extracurricular activities</a:t>
            </a:r>
            <a:endParaRPr sz="2400" b="1" dirty="0">
              <a:solidFill>
                <a:srgbClr val="263C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Impact"/>
            </a:endParaRPr>
          </a:p>
        </p:txBody>
      </p:sp>
      <p:pic>
        <p:nvPicPr>
          <p:cNvPr id="19" name="Google Shape;734;p15"/>
          <p:cNvPicPr preferRelativeResize="0"/>
          <p:nvPr/>
        </p:nvPicPr>
        <p:blipFill rotWithShape="1">
          <a:blip r:embed="rId3">
            <a:alphaModFix/>
          </a:blip>
          <a:srcRect b="12802"/>
          <a:stretch/>
        </p:blipFill>
        <p:spPr>
          <a:xfrm>
            <a:off x="507313" y="2861504"/>
            <a:ext cx="2180881" cy="150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3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313" y="4558067"/>
            <a:ext cx="2229857" cy="15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6;p15"/>
          <p:cNvPicPr preferRelativeResize="0"/>
          <p:nvPr/>
        </p:nvPicPr>
        <p:blipFill rotWithShape="1">
          <a:blip r:embed="rId5">
            <a:alphaModFix/>
          </a:blip>
          <a:srcRect b="12312"/>
          <a:stretch/>
        </p:blipFill>
        <p:spPr>
          <a:xfrm>
            <a:off x="8499753" y="3814308"/>
            <a:ext cx="3690252" cy="237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14" y="2828653"/>
            <a:ext cx="2222526" cy="14811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5" y="389054"/>
            <a:ext cx="3820665" cy="2547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89" y="2828653"/>
            <a:ext cx="2194761" cy="1462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89" y="4454078"/>
            <a:ext cx="2194762" cy="16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8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FECC678-5EE4-40E9-AE6B-A5DEC0E8A64D}"/>
              </a:ext>
            </a:extLst>
          </p:cNvPr>
          <p:cNvSpPr txBox="1"/>
          <p:nvPr/>
        </p:nvSpPr>
        <p:spPr>
          <a:xfrm>
            <a:off x="3299688" y="312006"/>
            <a:ext cx="59080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4500" b="1" cap="all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 dirty="0">
                <a:solidFill>
                  <a:srgbClr val="002060"/>
                </a:solidFill>
              </a:rPr>
              <a:t>How to get the state scholarship ? </a:t>
            </a:r>
          </a:p>
        </p:txBody>
      </p:sp>
      <p:pic>
        <p:nvPicPr>
          <p:cNvPr id="3" name="Google Shape;276;p10"/>
          <p:cNvPicPr preferRelativeResize="0"/>
          <p:nvPr/>
        </p:nvPicPr>
        <p:blipFill rotWithShape="1">
          <a:blip r:embed="rId2">
            <a:alphaModFix/>
          </a:blip>
          <a:srcRect l="13793" t="15326" r="14483" b="17722"/>
          <a:stretch/>
        </p:blipFill>
        <p:spPr>
          <a:xfrm>
            <a:off x="762497" y="830989"/>
            <a:ext cx="10089798" cy="52979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7;p10"/>
          <p:cNvSpPr txBox="1"/>
          <p:nvPr/>
        </p:nvSpPr>
        <p:spPr>
          <a:xfrm>
            <a:off x="1692596" y="322722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https://education-in-russia.com/</a:t>
            </a:r>
            <a:endParaRPr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838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8581" y="236659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6;p11"/>
          <p:cNvSpPr txBox="1"/>
          <p:nvPr/>
        </p:nvSpPr>
        <p:spPr>
          <a:xfrm>
            <a:off x="1468581" y="3128387"/>
            <a:ext cx="9144000" cy="273208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8575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Applicants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registered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https://education-in-russia.com/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system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and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download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documents</a:t>
            </a:r>
            <a:endParaRPr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18859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Competitions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held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basis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Representation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Rossotrudnichestvo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country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(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Russian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Center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Science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and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Culture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- RCSC)</a:t>
            </a: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18859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Winners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will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enrolled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Russian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universities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without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passing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other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entrance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exams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at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university</a:t>
            </a: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marR="0" lvl="0" indent="-18859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marR="0" lvl="0" indent="-342900" algn="just" rtl="0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If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NEFU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indicated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application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form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priority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probability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enrollment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 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is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very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high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.</a:t>
            </a: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marR="0" lvl="0" indent="-245745" algn="just" rtl="0">
              <a:spcBef>
                <a:spcPts val="30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ctr" rtl="0">
              <a:spcBef>
                <a:spcPts val="306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271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9;p14"/>
          <p:cNvSpPr/>
          <p:nvPr/>
        </p:nvSpPr>
        <p:spPr>
          <a:xfrm>
            <a:off x="359050" y="2671442"/>
            <a:ext cx="7569555" cy="69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1" indent="-285750" algn="just">
              <a:lnSpc>
                <a:spcPct val="115000"/>
              </a:lnSpc>
              <a:buClr>
                <a:srgbClr val="1F497D"/>
              </a:buClr>
              <a:buSzPts val="2000"/>
              <a:buFont typeface="Wingdings" panose="05000000000000000000" pitchFamily="2" charset="2"/>
              <a:buChar char="v"/>
            </a:pPr>
            <a:r>
              <a:rPr lang="ru-RU" sz="1700" b="1" kern="0" dirty="0" err="1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Tel</a:t>
            </a:r>
            <a:r>
              <a:rPr lang="ru-RU" sz="1700" b="1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 +7 4112 36 14 53</a:t>
            </a:r>
            <a:endParaRPr sz="1700" b="1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lvl="1" indent="-285750" algn="just">
              <a:lnSpc>
                <a:spcPct val="115000"/>
              </a:lnSpc>
              <a:buClr>
                <a:srgbClr val="1F497D"/>
              </a:buClr>
              <a:buSzPts val="2000"/>
              <a:buFont typeface="Wingdings" panose="05000000000000000000" pitchFamily="2" charset="2"/>
              <a:buChar char="v"/>
            </a:pPr>
            <a:r>
              <a:rPr lang="ru-RU" sz="1700" b="1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E-</a:t>
            </a:r>
            <a:r>
              <a:rPr lang="ru-RU" sz="1700" b="1" kern="0" dirty="0" err="1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mail</a:t>
            </a:r>
            <a:r>
              <a:rPr lang="ru-RU" sz="1700" b="1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 </a:t>
            </a:r>
            <a:r>
              <a:rPr lang="ru-RU" sz="1700" b="1" u="sng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international@s-vfu.ru</a:t>
            </a:r>
            <a:endParaRPr sz="1700" b="1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7" name="Google Shape;343;p14"/>
          <p:cNvSpPr txBox="1"/>
          <p:nvPr/>
        </p:nvSpPr>
        <p:spPr>
          <a:xfrm>
            <a:off x="4143828" y="473101"/>
            <a:ext cx="6383032" cy="400050"/>
          </a:xfrm>
          <a:prstGeom prst="rect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HOW TO CONTACT US</a:t>
            </a:r>
            <a:endParaRPr kumimoji="0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8" name="Google Shape;344;p14"/>
          <p:cNvSpPr/>
          <p:nvPr/>
        </p:nvSpPr>
        <p:spPr>
          <a:xfrm>
            <a:off x="359050" y="3403141"/>
            <a:ext cx="6763745" cy="2198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r>
              <a:rPr lang="ru-RU" sz="1700" b="1" u="sng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https://www.s-vfu.ru</a:t>
            </a:r>
            <a:r>
              <a:rPr lang="ru-RU" sz="1700" b="1" u="sng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/</a:t>
            </a:r>
            <a:endParaRPr lang="en-US" sz="1700" b="1" u="sng" kern="0" dirty="0" smtClean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endParaRPr sz="1700" b="1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r>
              <a:rPr lang="ru-RU" sz="1700" b="1" u="sng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https://</a:t>
            </a:r>
            <a:r>
              <a:rPr lang="ru-RU" sz="1700" b="1" u="sng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t.me/svfunews</a:t>
            </a:r>
            <a:endParaRPr lang="en-US" sz="1700" b="1" u="sng" kern="0" dirty="0" smtClean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endParaRPr sz="1700" b="1" u="sng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hlinkClick r:id="rId2">
                <a:extLst>
                  <a:ext uri="{A12FA001-AC4F-418D-AE19-62706E023703}">
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</a:ext>
                </a:extLst>
              </a:hlinkClick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r>
              <a:rPr lang="ru-RU" sz="1700" b="1" u="sng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https://</a:t>
            </a:r>
            <a:r>
              <a:rPr lang="ru-RU" sz="1700" b="1" u="sng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vk.com/ums_svfu</a:t>
            </a:r>
            <a:endParaRPr lang="en-US" sz="1700" b="1" u="sng" kern="0" dirty="0" smtClean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endParaRPr sz="1700" b="1" u="sng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hlinkClick r:id="rId2">
                <a:extLst>
                  <a:ext uri="{A12FA001-AC4F-418D-AE19-62706E023703}">
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</a:ext>
                </a:extLst>
              </a:hlinkClick>
            </a:endParaRPr>
          </a:p>
          <a:p>
            <a:pPr marL="285750" indent="-285750" algn="just">
              <a:lnSpc>
                <a:spcPct val="115000"/>
              </a:lnSpc>
              <a:buClr>
                <a:srgbClr val="1F497D"/>
              </a:buClr>
              <a:buSzPts val="1800"/>
              <a:buFont typeface="Wingdings" panose="05000000000000000000" pitchFamily="2" charset="2"/>
              <a:buChar char="v"/>
            </a:pPr>
            <a:r>
              <a:rPr lang="ru-RU" sz="1700" b="1" u="sng" kern="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https://www.youtube.com/user/videosvfu</a:t>
            </a:r>
            <a:endParaRPr sz="1700" b="1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9" name="Google Shape;7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3237" y="1375703"/>
            <a:ext cx="5578763" cy="3643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0" y="1375703"/>
            <a:ext cx="6096000" cy="129573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lnSpc>
                <a:spcPct val="115000"/>
              </a:lnSpc>
              <a:buClr>
                <a:srgbClr val="1F497D"/>
              </a:buClr>
              <a:buSzPts val="2000"/>
            </a:pPr>
            <a:r>
              <a:rPr lang="en-US" sz="17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M.K. </a:t>
            </a:r>
            <a:r>
              <a:rPr lang="en-US" sz="1700" b="1" kern="0" dirty="0" err="1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Ammosov</a:t>
            </a:r>
            <a:r>
              <a:rPr lang="en-US" sz="17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North-Eastern Federal University</a:t>
            </a:r>
          </a:p>
          <a:p>
            <a:pPr lvl="1" algn="just">
              <a:lnSpc>
                <a:spcPct val="115000"/>
              </a:lnSpc>
              <a:buClr>
                <a:srgbClr val="1F497D"/>
              </a:buClr>
              <a:buSzPts val="2000"/>
            </a:pPr>
            <a:r>
              <a:rPr lang="en-US" sz="17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Russian Federation </a:t>
            </a:r>
          </a:p>
          <a:p>
            <a:pPr lvl="1" algn="just">
              <a:lnSpc>
                <a:spcPct val="115000"/>
              </a:lnSpc>
              <a:buClr>
                <a:srgbClr val="1F497D"/>
              </a:buClr>
              <a:buSzPts val="2000"/>
            </a:pPr>
            <a:r>
              <a:rPr lang="en-US" sz="17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Republic of Sakha (Yakutia), Yakutsk, 677000 </a:t>
            </a:r>
          </a:p>
          <a:p>
            <a:pPr lvl="1" algn="just">
              <a:lnSpc>
                <a:spcPct val="115000"/>
              </a:lnSpc>
              <a:buClr>
                <a:srgbClr val="1F497D"/>
              </a:buClr>
              <a:buSzPts val="2000"/>
            </a:pPr>
            <a:r>
              <a:rPr lang="en-US" sz="1700" b="1" kern="0" dirty="0" err="1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Kulakovsky</a:t>
            </a:r>
            <a:r>
              <a:rPr lang="en-US" sz="17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street 42</a:t>
            </a:r>
            <a:endParaRPr lang="en-US" sz="1700" b="1" kern="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020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10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189" y="773098"/>
            <a:ext cx="3748500" cy="259424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Прямоугольник 38"/>
          <p:cNvSpPr/>
          <p:nvPr/>
        </p:nvSpPr>
        <p:spPr>
          <a:xfrm>
            <a:off x="1433513" y="441325"/>
            <a:ext cx="93249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NORTH-EASTERN FEDERAL UNIVERSITY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04663" y="4262371"/>
            <a:ext cx="14811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units</a:t>
            </a:r>
            <a:endParaRPr lang="ru-RU" altLang="ru-R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543239" y="4262371"/>
            <a:ext cx="1481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ru-RU" sz="2000" dirty="0">
                <a:solidFill>
                  <a:srgbClr val="002060"/>
                </a:solidFill>
                <a:latin typeface="GothamSSm Narrow Black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branches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Neryungri</a:t>
            </a: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ru-RU" sz="1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Mirny</a:t>
            </a: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Anadyr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007365" y="4262371"/>
            <a:ext cx="1481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institutes 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86039" y="2226629"/>
            <a:ext cx="4354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ru-RU" sz="6500" kern="0" dirty="0" smtClean="0">
                <a:solidFill>
                  <a:srgbClr val="17365D"/>
                </a:solidFill>
                <a:latin typeface="Georgia"/>
                <a:ea typeface="Georgia"/>
                <a:cs typeface="Georgia"/>
                <a:sym typeface="Georgia"/>
              </a:rPr>
              <a:t>&gt;</a:t>
            </a:r>
            <a:r>
              <a:rPr lang="ru-RU" sz="5000" kern="0" dirty="0">
                <a:solidFill>
                  <a:srgbClr val="17365D"/>
                </a:solidFill>
                <a:latin typeface="Tahoma" panose="020B0604030504040204" pitchFamily="34" charset="0"/>
                <a:ea typeface="Georgia"/>
                <a:cs typeface="Georgia"/>
                <a:sym typeface="Georgia"/>
              </a:rPr>
              <a:t>19 </a:t>
            </a:r>
            <a:r>
              <a:rPr lang="ru-RU" sz="5000" kern="0" dirty="0" smtClean="0">
                <a:solidFill>
                  <a:srgbClr val="17365D"/>
                </a:solidFill>
                <a:latin typeface="Tahoma" panose="020B0604030504040204" pitchFamily="34" charset="0"/>
                <a:ea typeface="Georgia"/>
                <a:cs typeface="Georgia"/>
                <a:sym typeface="Georgia"/>
              </a:rPr>
              <a:t>000</a:t>
            </a:r>
            <a:r>
              <a:rPr lang="en-US" sz="5000" kern="0" dirty="0" smtClean="0">
                <a:solidFill>
                  <a:srgbClr val="17365D"/>
                </a:solidFill>
                <a:latin typeface="Tahoma" panose="020B0604030504040204" pitchFamily="34" charset="0"/>
                <a:ea typeface="Georgia"/>
                <a:cs typeface="Georgia"/>
                <a:sym typeface="Georgia"/>
              </a:rPr>
              <a:t> </a:t>
            </a:r>
            <a:endParaRPr lang="ru-RU" sz="5000" kern="0" dirty="0">
              <a:solidFill>
                <a:srgbClr val="17365D"/>
              </a:solidFill>
              <a:latin typeface="Tahoma" panose="020B0604030504040204" pitchFamily="34" charset="0"/>
              <a:ea typeface="Georgia"/>
              <a:cs typeface="Georgia"/>
              <a:sym typeface="Georgia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45857" y="1285343"/>
            <a:ext cx="6933237" cy="4165425"/>
            <a:chOff x="5245857" y="1285343"/>
            <a:chExt cx="6933237" cy="4165425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245857" y="1285343"/>
              <a:ext cx="6933237" cy="4165425"/>
              <a:chOff x="301513" y="1416075"/>
              <a:chExt cx="6933237" cy="4165425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1978418" y="1922099"/>
                <a:ext cx="3132000" cy="3132000"/>
              </a:xfrm>
              <a:prstGeom prst="ellipse">
                <a:avLst/>
              </a:prstGeom>
              <a:no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>
                <a:off x="1578932" y="4712250"/>
                <a:ext cx="1389064" cy="784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>
                <a:off x="4201021" y="1615893"/>
                <a:ext cx="952319" cy="645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 rot="2599201">
                <a:off x="2218064" y="2222940"/>
                <a:ext cx="259989" cy="3538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3"/>
              <a:srcRect l="27394" t="19878" r="30783" b="17171"/>
              <a:stretch/>
            </p:blipFill>
            <p:spPr>
              <a:xfrm rot="15169222">
                <a:off x="1993530" y="1953727"/>
                <a:ext cx="3089565" cy="3060000"/>
              </a:xfrm>
              <a:prstGeom prst="rect">
                <a:avLst/>
              </a:prstGeom>
            </p:spPr>
          </p:pic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4227952" y="1416075"/>
                <a:ext cx="2650896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25% </a:t>
                </a:r>
              </a:p>
              <a:p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ENGINEERING, TECHNOLOGIES</a:t>
                </a:r>
              </a:p>
              <a:p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TECHNICAL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 rot="19046262">
                <a:off x="4525769" y="4481030"/>
                <a:ext cx="395179" cy="130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4593090" y="4348604"/>
                <a:ext cx="2046172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16% </a:t>
                </a:r>
              </a:p>
              <a:p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SOCIAL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1048907" y="4735114"/>
                <a:ext cx="1949799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16%</a:t>
                </a:r>
              </a:p>
              <a:p>
                <a:pPr algn="r"/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EDUCATION AND PEDAGOGICAL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 rot="20685495">
                <a:off x="2025785" y="3878110"/>
                <a:ext cx="130362" cy="4250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359003" y="3852109"/>
                <a:ext cx="1852963" cy="1007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1%</a:t>
                </a:r>
              </a:p>
              <a:p>
                <a:pPr algn="r"/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AGRICULTURE</a:t>
                </a:r>
              </a:p>
              <a:p>
                <a:pPr algn="r"/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AGRICULTURAL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>
                <a:off x="301513" y="3133741"/>
                <a:ext cx="1764351" cy="536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714047" y="3075360"/>
                <a:ext cx="1357311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15%</a:t>
                </a:r>
              </a:p>
              <a:p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387808" y="1723405"/>
                <a:ext cx="2105391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14%</a:t>
                </a:r>
              </a:p>
              <a:p>
                <a:pPr algn="r"/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HEALTH</a:t>
                </a:r>
                <a:r>
                  <a:rPr lang="ru-RU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r"/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MEDICAL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4505745" y="2250585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 flipH="1">
                <a:off x="4522398" y="4637657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2542003" y="4677422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1983300" y="3817950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1992943" y="3066991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2513367" y="2250585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 rot="20593694">
                <a:off x="4942244" y="2667678"/>
                <a:ext cx="165057" cy="425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4910704" y="2456497"/>
                <a:ext cx="1728558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2% </a:t>
                </a:r>
              </a:p>
              <a:p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ART AND CULTURE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31B610AB-92F6-4454-9D6F-4CCA10BB60FB}"/>
                  </a:ext>
                </a:extLst>
              </p:cNvPr>
              <p:cNvSpPr/>
              <p:nvPr/>
            </p:nvSpPr>
            <p:spPr>
              <a:xfrm>
                <a:off x="5043740" y="3423205"/>
                <a:ext cx="117173" cy="5196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6DD9DEE1-CA2A-44A7-850B-763950D6A86D}"/>
                  </a:ext>
                </a:extLst>
              </p:cNvPr>
              <p:cNvSpPr/>
              <p:nvPr/>
            </p:nvSpPr>
            <p:spPr>
              <a:xfrm>
                <a:off x="5009441" y="3376476"/>
                <a:ext cx="2225309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11%</a:t>
                </a:r>
              </a:p>
              <a:p>
                <a:r>
                  <a:rPr lang="ru-RU" sz="9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MATHEMATICAL</a:t>
                </a:r>
                <a:r>
                  <a:rPr lang="ru-RU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ru-RU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r>
                  <a:rPr lang="en-US" sz="105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NATURAL SCIENCES</a:t>
                </a:r>
                <a:endParaRPr lang="ru-RU" sz="105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5007740" y="3911306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13E2572C-6565-4125-A6E5-72E436A07E3D}"/>
                  </a:ext>
                </a:extLst>
              </p:cNvPr>
              <p:cNvSpPr/>
              <p:nvPr/>
            </p:nvSpPr>
            <p:spPr>
              <a:xfrm>
                <a:off x="5034273" y="3098945"/>
                <a:ext cx="72000" cy="72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57" name="Рисунок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398" b="35426"/>
            <a:stretch/>
          </p:blipFill>
          <p:spPr bwMode="auto">
            <a:xfrm>
              <a:off x="7417331" y="2555634"/>
              <a:ext cx="2019366" cy="1736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0" name="Прямая соединительная линия 39"/>
          <p:cNvCxnSpPr/>
          <p:nvPr/>
        </p:nvCxnSpPr>
        <p:spPr>
          <a:xfrm>
            <a:off x="761782" y="4681215"/>
            <a:ext cx="952718" cy="0"/>
          </a:xfrm>
          <a:prstGeom prst="line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250614" y="4681215"/>
            <a:ext cx="952718" cy="0"/>
          </a:xfrm>
          <a:prstGeom prst="line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777544" y="4693715"/>
            <a:ext cx="952718" cy="0"/>
          </a:xfrm>
          <a:prstGeom prst="line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117;p2"/>
          <p:cNvSpPr txBox="1"/>
          <p:nvPr/>
        </p:nvSpPr>
        <p:spPr>
          <a:xfrm>
            <a:off x="2420925" y="3046951"/>
            <a:ext cx="35440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students</a:t>
            </a:r>
            <a:endParaRPr sz="1800" b="0" i="0" u="none" strike="noStrike" cap="none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5" name="Google Shape;115;p2"/>
          <p:cNvSpPr txBox="1"/>
          <p:nvPr/>
        </p:nvSpPr>
        <p:spPr>
          <a:xfrm>
            <a:off x="715448" y="3415456"/>
            <a:ext cx="32815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from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52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regions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of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Russia</a:t>
            </a:r>
            <a:endParaRPr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and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47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foreign</a:t>
            </a:r>
            <a:r>
              <a:rPr lang="ru-RU" sz="2000" b="0" i="0" u="none" strike="noStrike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ru-RU" sz="2000" b="0" i="0" u="none" strike="noStrike" cap="non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countries</a:t>
            </a:r>
            <a:endParaRPr sz="2000" b="0" i="0" u="none" strike="noStrike" cap="none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Google Shape;119;p2"/>
          <p:cNvPicPr preferRelativeResize="0"/>
          <p:nvPr/>
        </p:nvPicPr>
        <p:blipFill rotWithShape="1">
          <a:blip r:embed="rId5">
            <a:alphaModFix/>
          </a:blip>
          <a:srcRect r="73744"/>
          <a:stretch/>
        </p:blipFill>
        <p:spPr>
          <a:xfrm>
            <a:off x="3211451" y="1812633"/>
            <a:ext cx="412879" cy="333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526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6">
            <a:extLst>
              <a:ext uri="{FF2B5EF4-FFF2-40B4-BE49-F238E27FC236}">
                <a16:creationId xmlns:a16="http://schemas.microsoft.com/office/drawing/2014/main" id="{6B0C257A-202D-40AA-AF8A-F651EB471D2B}"/>
              </a:ext>
            </a:extLst>
          </p:cNvPr>
          <p:cNvSpPr txBox="1">
            <a:spLocks/>
          </p:cNvSpPr>
          <p:nvPr/>
        </p:nvSpPr>
        <p:spPr>
          <a:xfrm>
            <a:off x="2669781" y="464794"/>
            <a:ext cx="6835166" cy="915253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EDUCATIONAL </a:t>
            </a:r>
            <a:r>
              <a:rPr lang="en-US" sz="2000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PROGRAMS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1241" y="1402157"/>
            <a:ext cx="5602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INITIAL VOCATIONAL EDUCATION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SECONDARY VOCATIONAL EDUCATION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BACHELOR’S </a:t>
            </a:r>
            <a:r>
              <a:rPr lang="en-US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DEGREE</a:t>
            </a:r>
            <a:endParaRPr lang="ru-RU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SPECIALTY’S DEGREE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MASTER’S DEGREE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POSTGRADUATE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DOCTORATE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RESIDENCY</a:t>
            </a:r>
          </a:p>
          <a:p>
            <a:pPr lvl="0"/>
            <a:endParaRPr lang="en-US" sz="1600" b="1" dirty="0">
              <a:solidFill>
                <a:srgbClr val="3660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76" name="Google Shape;125;p3" descr="учебный процесс 1.jpg"/>
          <p:cNvPicPr preferRelativeResize="0"/>
          <p:nvPr/>
        </p:nvPicPr>
        <p:blipFill rotWithShape="1">
          <a:blip r:embed="rId2">
            <a:alphaModFix/>
          </a:blip>
          <a:srcRect l="23010" t="528" r="10340" b="-528"/>
          <a:stretch/>
        </p:blipFill>
        <p:spPr>
          <a:xfrm>
            <a:off x="7159634" y="1517076"/>
            <a:ext cx="1803788" cy="180378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Google Shape;137;p3"/>
          <p:cNvPicPr preferRelativeResize="0"/>
          <p:nvPr/>
        </p:nvPicPr>
        <p:blipFill rotWithShape="1">
          <a:blip r:embed="rId3">
            <a:alphaModFix/>
          </a:blip>
          <a:srcRect l="16700" r="16700"/>
          <a:stretch/>
        </p:blipFill>
        <p:spPr>
          <a:xfrm>
            <a:off x="6711645" y="4202924"/>
            <a:ext cx="1777537" cy="1777537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Google Shape;139;p3"/>
          <p:cNvPicPr preferRelativeResize="0"/>
          <p:nvPr/>
        </p:nvPicPr>
        <p:blipFill rotWithShape="1">
          <a:blip r:embed="rId4">
            <a:alphaModFix/>
          </a:blip>
          <a:srcRect l="16667" r="16667"/>
          <a:stretch/>
        </p:blipFill>
        <p:spPr>
          <a:xfrm>
            <a:off x="577974" y="4182979"/>
            <a:ext cx="1791134" cy="1791134"/>
          </a:xfrm>
          <a:prstGeom prst="ellipse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5" name="Google Shape;141;p3"/>
          <p:cNvPicPr preferRelativeResize="0"/>
          <p:nvPr/>
        </p:nvPicPr>
        <p:blipFill rotWithShape="1">
          <a:blip r:embed="rId5">
            <a:alphaModFix/>
          </a:blip>
          <a:srcRect l="837" r="32512"/>
          <a:stretch/>
        </p:blipFill>
        <p:spPr>
          <a:xfrm>
            <a:off x="3628489" y="4176631"/>
            <a:ext cx="1803830" cy="1803830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Google Shape;142;p3"/>
          <p:cNvPicPr preferRelativeResize="0"/>
          <p:nvPr/>
        </p:nvPicPr>
        <p:blipFill rotWithShape="1">
          <a:blip r:embed="rId6">
            <a:alphaModFix/>
          </a:blip>
          <a:srcRect l="16675" r="16675"/>
          <a:stretch/>
        </p:blipFill>
        <p:spPr>
          <a:xfrm>
            <a:off x="9760201" y="4195248"/>
            <a:ext cx="1778865" cy="177886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Google Shape;140;p3"/>
          <p:cNvPicPr preferRelativeResize="0"/>
          <p:nvPr/>
        </p:nvPicPr>
        <p:blipFill rotWithShape="1">
          <a:blip r:embed="rId7">
            <a:alphaModFix/>
          </a:blip>
          <a:srcRect t="9509" b="9509"/>
          <a:stretch/>
        </p:blipFill>
        <p:spPr>
          <a:xfrm>
            <a:off x="9760201" y="1517076"/>
            <a:ext cx="1778865" cy="180378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839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29;p4"/>
          <p:cNvSpPr txBox="1"/>
          <p:nvPr/>
        </p:nvSpPr>
        <p:spPr>
          <a:xfrm>
            <a:off x="1438101" y="357447"/>
            <a:ext cx="60350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Impact"/>
              <a:buNone/>
            </a:pPr>
            <a:r>
              <a:rPr lang="en-US" sz="2400" b="1" dirty="0" smtClean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rPr>
              <a:t>INSTITUTE OF MEDICINE</a:t>
            </a:r>
            <a:r>
              <a:rPr lang="ru-RU" sz="2400" b="1" dirty="0" smtClean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rPr>
              <a:t>   </a:t>
            </a:r>
            <a:endParaRPr sz="2400" b="1" i="0" u="none" strike="noStrike" cap="none" dirty="0">
              <a:solidFill>
                <a:srgbClr val="1F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Impact"/>
            </a:endParaRPr>
          </a:p>
        </p:txBody>
      </p:sp>
      <p:grpSp>
        <p:nvGrpSpPr>
          <p:cNvPr id="12" name="Google Shape;430;p4"/>
          <p:cNvGrpSpPr/>
          <p:nvPr/>
        </p:nvGrpSpPr>
        <p:grpSpPr>
          <a:xfrm>
            <a:off x="-1874159" y="355846"/>
            <a:ext cx="9682630" cy="6800464"/>
            <a:chOff x="-5711952" y="-730570"/>
            <a:chExt cx="9682630" cy="6800464"/>
          </a:xfrm>
        </p:grpSpPr>
        <p:sp>
          <p:nvSpPr>
            <p:cNvPr id="13" name="Google Shape;431;p4"/>
            <p:cNvSpPr/>
            <p:nvPr/>
          </p:nvSpPr>
          <p:spPr>
            <a:xfrm>
              <a:off x="-5711952" y="-730570"/>
              <a:ext cx="6800464" cy="6800464"/>
            </a:xfrm>
            <a:prstGeom prst="blockArc">
              <a:avLst>
                <a:gd name="adj1" fmla="val 18900000"/>
                <a:gd name="adj2" fmla="val 2700000"/>
                <a:gd name="adj3" fmla="val 318"/>
              </a:avLst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Google Shape;432;p4"/>
            <p:cNvSpPr/>
            <p:nvPr/>
          </p:nvSpPr>
          <p:spPr>
            <a:xfrm>
              <a:off x="405599" y="409774"/>
              <a:ext cx="3565079" cy="5318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Google Shape;433;p4"/>
            <p:cNvSpPr txBox="1"/>
            <p:nvPr/>
          </p:nvSpPr>
          <p:spPr>
            <a:xfrm>
              <a:off x="405599" y="409774"/>
              <a:ext cx="3565079" cy="531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15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263C52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General Medicine</a:t>
              </a:r>
              <a:endParaRPr sz="1800" b="1" dirty="0">
                <a:solidFill>
                  <a:srgbClr val="263C52"/>
                </a:solidFill>
                <a:latin typeface="Tahoma" panose="020B060403050404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34;p4"/>
            <p:cNvSpPr/>
            <p:nvPr/>
          </p:nvSpPr>
          <p:spPr>
            <a:xfrm>
              <a:off x="73188" y="343292"/>
              <a:ext cx="664821" cy="66482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435;p4"/>
            <p:cNvSpPr/>
            <p:nvPr/>
          </p:nvSpPr>
          <p:spPr>
            <a:xfrm>
              <a:off x="842243" y="1322730"/>
              <a:ext cx="3127590" cy="5318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Google Shape;436;p4"/>
            <p:cNvSpPr txBox="1"/>
            <p:nvPr/>
          </p:nvSpPr>
          <p:spPr>
            <a:xfrm>
              <a:off x="842243" y="1303716"/>
              <a:ext cx="3127590" cy="531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15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263C52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Dentistry</a:t>
              </a:r>
              <a:endParaRPr sz="1800" b="1" dirty="0">
                <a:solidFill>
                  <a:srgbClr val="263C52"/>
                </a:solidFill>
                <a:latin typeface="Tahoma" panose="020B060403050404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37;p4"/>
            <p:cNvSpPr/>
            <p:nvPr/>
          </p:nvSpPr>
          <p:spPr>
            <a:xfrm>
              <a:off x="510677" y="1216002"/>
              <a:ext cx="664821" cy="66482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Google Shape;441;p4"/>
            <p:cNvSpPr/>
            <p:nvPr/>
          </p:nvSpPr>
          <p:spPr>
            <a:xfrm>
              <a:off x="1043140" y="2270565"/>
              <a:ext cx="2927537" cy="5318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Google Shape;442;p4"/>
            <p:cNvSpPr txBox="1"/>
            <p:nvPr/>
          </p:nvSpPr>
          <p:spPr>
            <a:xfrm>
              <a:off x="1043140" y="2288667"/>
              <a:ext cx="2927537" cy="531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150" tIns="45700" rIns="45700" bIns="45700" anchor="ctr" anchorCtr="0">
              <a:noAutofit/>
            </a:bodyPr>
            <a:lstStyle/>
            <a:p>
              <a:pPr lvl="0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1F3864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Medical </a:t>
              </a:r>
              <a:r>
                <a:rPr lang="en-US" sz="1800" b="1" dirty="0">
                  <a:solidFill>
                    <a:srgbClr val="1F3864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and preventive care</a:t>
              </a:r>
              <a:endParaRPr sz="1800" b="1" dirty="0">
                <a:solidFill>
                  <a:srgbClr val="1F3864"/>
                </a:solidFill>
                <a:latin typeface="Tahoma" panose="020B060403050404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43;p4"/>
            <p:cNvSpPr/>
            <p:nvPr/>
          </p:nvSpPr>
          <p:spPr>
            <a:xfrm>
              <a:off x="596826" y="2193732"/>
              <a:ext cx="664821" cy="66482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Google Shape;444;p4"/>
            <p:cNvSpPr/>
            <p:nvPr/>
          </p:nvSpPr>
          <p:spPr>
            <a:xfrm>
              <a:off x="842243" y="3218400"/>
              <a:ext cx="3127590" cy="5318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Google Shape;445;p4"/>
            <p:cNvSpPr txBox="1"/>
            <p:nvPr/>
          </p:nvSpPr>
          <p:spPr>
            <a:xfrm>
              <a:off x="842243" y="3218400"/>
              <a:ext cx="3127590" cy="531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15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1F3864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Pediatrics</a:t>
              </a:r>
              <a:r>
                <a:rPr lang="ru-RU" sz="1800" b="1" dirty="0" smtClean="0">
                  <a:solidFill>
                    <a:srgbClr val="263C52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 </a:t>
              </a:r>
              <a:endParaRPr sz="1800" b="1" dirty="0">
                <a:solidFill>
                  <a:srgbClr val="263C52"/>
                </a:solidFill>
                <a:latin typeface="Tahoma" panose="020B060403050404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46;p4"/>
            <p:cNvSpPr/>
            <p:nvPr/>
          </p:nvSpPr>
          <p:spPr>
            <a:xfrm>
              <a:off x="508987" y="3076743"/>
              <a:ext cx="664821" cy="66482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Google Shape;447;p4"/>
            <p:cNvSpPr/>
            <p:nvPr/>
          </p:nvSpPr>
          <p:spPr>
            <a:xfrm>
              <a:off x="405598" y="4054473"/>
              <a:ext cx="3565079" cy="53185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Google Shape;448;p4"/>
            <p:cNvSpPr txBox="1"/>
            <p:nvPr/>
          </p:nvSpPr>
          <p:spPr>
            <a:xfrm>
              <a:off x="405598" y="3979368"/>
              <a:ext cx="3565079" cy="531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15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1F3864"/>
                  </a:solidFill>
                  <a:latin typeface="Tahoma" panose="020B0604030504040204" pitchFamily="34" charset="0"/>
                  <a:ea typeface="Calibri"/>
                  <a:cs typeface="Calibri"/>
                  <a:sym typeface="Calibri"/>
                </a:rPr>
                <a:t>Nursing</a:t>
              </a:r>
              <a:endParaRPr sz="1800" b="1" dirty="0">
                <a:solidFill>
                  <a:srgbClr val="1F3864"/>
                </a:solidFill>
                <a:latin typeface="Tahoma" panose="020B060403050404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49;p4"/>
            <p:cNvSpPr/>
            <p:nvPr/>
          </p:nvSpPr>
          <p:spPr>
            <a:xfrm>
              <a:off x="37572" y="3949453"/>
              <a:ext cx="664821" cy="66482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9" name="Google Shape;45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0448" y="1260473"/>
            <a:ext cx="3273203" cy="218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5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97" y="3883720"/>
            <a:ext cx="3337555" cy="222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52;p4"/>
          <p:cNvPicPr preferRelativeResize="0"/>
          <p:nvPr/>
        </p:nvPicPr>
        <p:blipFill rotWithShape="1">
          <a:blip r:embed="rId4">
            <a:alphaModFix/>
          </a:blip>
          <a:srcRect l="10327" t="4437"/>
          <a:stretch/>
        </p:blipFill>
        <p:spPr>
          <a:xfrm>
            <a:off x="8283632" y="3888838"/>
            <a:ext cx="3124586" cy="22190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" name="Google Shape;453;p4"/>
          <p:cNvGraphicFramePr/>
          <p:nvPr>
            <p:extLst>
              <p:ext uri="{D42A27DB-BD31-4B8C-83A1-F6EECF244321}">
                <p14:modId xmlns:p14="http://schemas.microsoft.com/office/powerpoint/2010/main" val="634203492"/>
              </p:ext>
            </p:extLst>
          </p:nvPr>
        </p:nvGraphicFramePr>
        <p:xfrm>
          <a:off x="7884529" y="1081239"/>
          <a:ext cx="4215800" cy="294716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10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28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Azerbaijan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Afghanistan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Haiti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Ghana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Egypt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Zimbabwe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Indonesia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Jordan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Kazakhstan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Cameroon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3864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  <a:cs typeface="Calibri"/>
                          <a:sym typeface="Calibri"/>
                        </a:rPr>
                        <a:t>Kyrgyzstan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 dirty="0">
                        <a:solidFill>
                          <a:srgbClr val="1F3864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 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  <a:latin typeface="Tahoma" panose="020B060403050404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China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Congo</a:t>
                      </a:r>
                      <a:endParaRPr b="1" dirty="0" smtClean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Mongolia</a:t>
                      </a:r>
                      <a:endParaRPr b="1" dirty="0" smtClean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Namibia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Nigeria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Pakistan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Somalia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Sudan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Tajikistan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Turkmenistan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Uganda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Uzbekistan</a:t>
                      </a:r>
                      <a:endParaRPr b="1" dirty="0"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1F3864"/>
                          </a:solidFill>
                          <a:latin typeface="Tahoma" panose="020B0604030504040204" pitchFamily="34" charset="0"/>
                        </a:rPr>
                        <a:t> </a:t>
                      </a:r>
                      <a:endParaRPr sz="1400" b="1" u="none" strike="noStrike" cap="none" dirty="0">
                        <a:solidFill>
                          <a:srgbClr val="1F3864"/>
                        </a:solidFill>
                        <a:latin typeface="Tahoma" panose="020B060403050404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09396" y="318081"/>
            <a:ext cx="4344608" cy="76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400" b="1" dirty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total, more than 200 foreign students from the following countries study at the Medical Institute:</a:t>
            </a:r>
          </a:p>
        </p:txBody>
      </p:sp>
    </p:spTree>
    <p:extLst>
      <p:ext uri="{BB962C8B-B14F-4D97-AF65-F5344CB8AC3E}">
        <p14:creationId xmlns:p14="http://schemas.microsoft.com/office/powerpoint/2010/main" val="3365834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3FECC678-5EE4-40E9-AE6B-A5DEC0E8A64D}"/>
              </a:ext>
            </a:extLst>
          </p:cNvPr>
          <p:cNvSpPr txBox="1"/>
          <p:nvPr/>
        </p:nvSpPr>
        <p:spPr>
          <a:xfrm>
            <a:off x="3153664" y="427736"/>
            <a:ext cx="590804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4500" b="1" cap="all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 dirty="0">
                <a:solidFill>
                  <a:srgbClr val="002060"/>
                </a:solidFill>
              </a:rPr>
              <a:t>FACULTY OF ROAD CONSTRUCTION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8934E-D5E1-57DF-70D4-2C638C3D945C}"/>
              </a:ext>
            </a:extLst>
          </p:cNvPr>
          <p:cNvSpPr/>
          <p:nvPr/>
        </p:nvSpPr>
        <p:spPr>
          <a:xfrm>
            <a:off x="4994910" y="1084738"/>
            <a:ext cx="6394984" cy="2583748"/>
          </a:xfrm>
          <a:prstGeom prst="roundRect">
            <a:avLst>
              <a:gd name="adj" fmla="val 73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CECED-5797-7D76-A5DA-3B62880571EB}"/>
              </a:ext>
            </a:extLst>
          </p:cNvPr>
          <p:cNvSpPr txBox="1"/>
          <p:nvPr/>
        </p:nvSpPr>
        <p:spPr>
          <a:xfrm>
            <a:off x="5231130" y="1195009"/>
            <a:ext cx="367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BACHELOR’S DEGREE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5ACD51-86F0-5AD3-3BAA-4E1DE3241683}"/>
              </a:ext>
            </a:extLst>
          </p:cNvPr>
          <p:cNvSpPr txBox="1"/>
          <p:nvPr/>
        </p:nvSpPr>
        <p:spPr>
          <a:xfrm>
            <a:off x="5231130" y="1494130"/>
            <a:ext cx="5631179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555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  <a:p>
            <a:pPr marL="376555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operation, repair and maintenance </a:t>
            </a: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highways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bridges and </a:t>
            </a: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tunnels</a:t>
            </a:r>
          </a:p>
          <a:p>
            <a:pPr marL="376555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 engineering</a:t>
            </a:r>
          </a:p>
          <a:p>
            <a:pPr marL="376555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transport </a:t>
            </a:r>
            <a:r>
              <a:rPr lang="en-US" sz="1600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processes</a:t>
            </a:r>
            <a:endParaRPr lang="en-US" sz="1600" spc="-5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 and technological </a:t>
            </a:r>
            <a:r>
              <a:rPr lang="en-US" sz="1600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complexes</a:t>
            </a: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8FF40C9B-2F51-0BF9-5BAD-CC91863287EE}"/>
              </a:ext>
            </a:extLst>
          </p:cNvPr>
          <p:cNvSpPr/>
          <p:nvPr/>
        </p:nvSpPr>
        <p:spPr>
          <a:xfrm>
            <a:off x="4994910" y="4051842"/>
            <a:ext cx="6394985" cy="1846013"/>
          </a:xfrm>
          <a:prstGeom prst="roundRect">
            <a:avLst>
              <a:gd name="adj" fmla="val 73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F8295-A4EA-AE10-020D-E3446F295C10}"/>
              </a:ext>
            </a:extLst>
          </p:cNvPr>
          <p:cNvSpPr txBox="1"/>
          <p:nvPr/>
        </p:nvSpPr>
        <p:spPr>
          <a:xfrm>
            <a:off x="5231131" y="4227792"/>
            <a:ext cx="562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MASTER'S DEGREE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6575FF-EA88-0F82-0EB1-6B2EEE12AA92}"/>
              </a:ext>
            </a:extLst>
          </p:cNvPr>
          <p:cNvSpPr txBox="1"/>
          <p:nvPr/>
        </p:nvSpPr>
        <p:spPr>
          <a:xfrm>
            <a:off x="5105401" y="4653771"/>
            <a:ext cx="639498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of transport processes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training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3" y="1026290"/>
            <a:ext cx="3621819" cy="2414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3" y="3440836"/>
            <a:ext cx="3621819" cy="26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4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A9A617FE-C73C-4CA9-7C4B-9B3DF1F4077D}"/>
              </a:ext>
            </a:extLst>
          </p:cNvPr>
          <p:cNvSpPr txBox="1"/>
          <p:nvPr/>
        </p:nvSpPr>
        <p:spPr>
          <a:xfrm>
            <a:off x="896112" y="441573"/>
            <a:ext cx="1041859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914400">
              <a:defRPr sz="4500" b="1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>
                <a:solidFill>
                  <a:srgbClr val="002060"/>
                </a:solidFill>
              </a:rPr>
              <a:t>INSTITUTE OF ENGINEERING &amp; TECHNOLOGY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FF8934E-D5E1-57DF-70D4-2C638C3D945C}"/>
              </a:ext>
            </a:extLst>
          </p:cNvPr>
          <p:cNvSpPr/>
          <p:nvPr/>
        </p:nvSpPr>
        <p:spPr>
          <a:xfrm>
            <a:off x="4994910" y="1408394"/>
            <a:ext cx="6394984" cy="1905465"/>
          </a:xfrm>
          <a:prstGeom prst="roundRect">
            <a:avLst>
              <a:gd name="adj" fmla="val 73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CCECED-5797-7D76-A5DA-3B62880571EB}"/>
              </a:ext>
            </a:extLst>
          </p:cNvPr>
          <p:cNvSpPr txBox="1"/>
          <p:nvPr/>
        </p:nvSpPr>
        <p:spPr>
          <a:xfrm>
            <a:off x="5231130" y="1533563"/>
            <a:ext cx="367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BACHELOR’S DEGREE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5ACD51-86F0-5AD3-3BAA-4E1DE3241683}"/>
              </a:ext>
            </a:extLst>
          </p:cNvPr>
          <p:cNvSpPr txBox="1"/>
          <p:nvPr/>
        </p:nvSpPr>
        <p:spPr>
          <a:xfrm>
            <a:off x="5231130" y="1872117"/>
            <a:ext cx="5631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of logging and woodworking 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management and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cadastres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8FF40C9B-2F51-0BF9-5BAD-CC91863287EE}"/>
              </a:ext>
            </a:extLst>
          </p:cNvPr>
          <p:cNvSpPr/>
          <p:nvPr/>
        </p:nvSpPr>
        <p:spPr>
          <a:xfrm>
            <a:off x="4994909" y="3777582"/>
            <a:ext cx="6394985" cy="2063246"/>
          </a:xfrm>
          <a:prstGeom prst="roundRect">
            <a:avLst>
              <a:gd name="adj" fmla="val 73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F8295-A4EA-AE10-020D-E3446F295C10}"/>
              </a:ext>
            </a:extLst>
          </p:cNvPr>
          <p:cNvSpPr txBox="1"/>
          <p:nvPr/>
        </p:nvSpPr>
        <p:spPr>
          <a:xfrm>
            <a:off x="5312028" y="3904710"/>
            <a:ext cx="562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MASTER'S DEGREE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6575FF-EA88-0F82-0EB1-6B2EEE12AA92}"/>
              </a:ext>
            </a:extLst>
          </p:cNvPr>
          <p:cNvSpPr txBox="1"/>
          <p:nvPr/>
        </p:nvSpPr>
        <p:spPr>
          <a:xfrm>
            <a:off x="5181600" y="4243264"/>
            <a:ext cx="6394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construction of buildings and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 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Far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 and technologies in </a:t>
            </a:r>
            <a:r>
              <a:rPr lang="en-US" sz="1600" spc="-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permafrost</a:t>
            </a:r>
            <a:r>
              <a:rPr lang="en-US" sz="1600" spc="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zone</a:t>
            </a: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management</a:t>
            </a:r>
            <a:r>
              <a:rPr lang="en-US"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cadastres</a:t>
            </a:r>
            <a:endParaRPr lang="en-US" sz="1600" spc="-1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Saving and Energy Efficiency </a:t>
            </a: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Buildings</a:t>
            </a:r>
            <a:endParaRPr lang="en-US" sz="1600" spc="-1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-1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96560"/>
            <a:ext cx="4625340" cy="2144268"/>
          </a:xfrm>
          <a:prstGeom prst="rect">
            <a:avLst/>
          </a:prstGeom>
        </p:spPr>
      </p:pic>
      <p:pic>
        <p:nvPicPr>
          <p:cNvPr id="1026" name="Picture 2" descr="Абитуриент СВФУ - Прием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07" y="1408394"/>
            <a:ext cx="2092325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79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62;p5"/>
          <p:cNvSpPr txBox="1"/>
          <p:nvPr/>
        </p:nvSpPr>
        <p:spPr>
          <a:xfrm>
            <a:off x="551608" y="417609"/>
            <a:ext cx="60350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OF GEOLOGY AND SURVEY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65603611"/>
              </p:ext>
            </p:extLst>
          </p:nvPr>
        </p:nvGraphicFramePr>
        <p:xfrm>
          <a:off x="539276" y="949364"/>
          <a:ext cx="5513313" cy="259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41474337"/>
              </p:ext>
            </p:extLst>
          </p:nvPr>
        </p:nvGraphicFramePr>
        <p:xfrm>
          <a:off x="6584477" y="1270766"/>
          <a:ext cx="5513313" cy="1565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Google Shape;462;p5"/>
          <p:cNvSpPr txBox="1"/>
          <p:nvPr/>
        </p:nvSpPr>
        <p:spPr>
          <a:xfrm>
            <a:off x="7148796" y="355814"/>
            <a:ext cx="391257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1F3864"/>
              </a:buClr>
              <a:buSzPts val="2400"/>
            </a:pPr>
            <a:r>
              <a:rPr lang="en-US" sz="2400" b="1" dirty="0">
                <a:solidFill>
                  <a:srgbClr val="1F38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mpact"/>
              </a:rPr>
              <a:t>INSTITUTE OF NATURAL SCIENCES</a:t>
            </a:r>
            <a:endParaRPr lang="ru-RU" sz="2400" b="1" i="0" u="none" strike="noStrike" cap="none" dirty="0">
              <a:solidFill>
                <a:srgbClr val="1F38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Impact"/>
            </a:endParaRPr>
          </a:p>
        </p:txBody>
      </p:sp>
      <p:pic>
        <p:nvPicPr>
          <p:cNvPr id="16" name="Picture 2" descr="Абитуриент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76" y="3755361"/>
            <a:ext cx="3727403" cy="20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Абитуриент-2022: в ИЕН СВФУ изучают палеогенетику и клеточные технологи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10" y="3757925"/>
            <a:ext cx="3552832" cy="23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9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7"/>
          <p:cNvSpPr txBox="1"/>
          <p:nvPr/>
        </p:nvSpPr>
        <p:spPr>
          <a:xfrm>
            <a:off x="3367071" y="323790"/>
            <a:ext cx="473289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4500" b="1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 dirty="0">
                <a:solidFill>
                  <a:srgbClr val="002060"/>
                </a:solidFill>
              </a:rPr>
              <a:t>MINING INSTITUTE</a:t>
            </a:r>
          </a:p>
        </p:txBody>
      </p:sp>
      <p:sp>
        <p:nvSpPr>
          <p:cNvPr id="27" name="object 19"/>
          <p:cNvSpPr txBox="1"/>
          <p:nvPr/>
        </p:nvSpPr>
        <p:spPr>
          <a:xfrm>
            <a:off x="4282630" y="1296282"/>
            <a:ext cx="3541396" cy="2846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33019" rIns="0" bIns="0" rtlCol="0">
            <a:spAutoFit/>
          </a:bodyPr>
          <a:lstStyle/>
          <a:p>
            <a:pPr marL="90805">
              <a:spcBef>
                <a:spcPts val="259"/>
              </a:spcBef>
              <a:tabLst>
                <a:tab pos="378460" algn="l"/>
                <a:tab pos="379095" algn="l"/>
              </a:tabLst>
            </a:pPr>
            <a:r>
              <a:rPr lang="en-US" sz="1600" b="1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SPECIALIST’S</a:t>
            </a:r>
            <a:r>
              <a:rPr lang="en-US" sz="1600" b="1" spc="-5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</a:t>
            </a: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378460" algn="l"/>
                <a:tab pos="379095" algn="l"/>
              </a:tabLst>
            </a:pPr>
            <a:endParaRPr lang="ru-RU" sz="1600" spc="-5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378460" algn="l"/>
                <a:tab pos="379095" algn="l"/>
              </a:tabLst>
            </a:pPr>
            <a:r>
              <a:rPr sz="1600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buFont typeface="Arial MT"/>
              <a:buChar char="•"/>
              <a:tabLst>
                <a:tab pos="378460" algn="l"/>
                <a:tab pos="379095" algn="l"/>
              </a:tabLst>
            </a:pPr>
            <a:r>
              <a:rPr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Underground</a:t>
            </a:r>
            <a:r>
              <a:rPr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  <a:r>
              <a:rPr sz="1600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600" spc="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ore</a:t>
            </a:r>
            <a:r>
              <a:rPr sz="1600" spc="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deposits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buFont typeface="Arial MT"/>
              <a:buChar char="•"/>
              <a:tabLst>
                <a:tab pos="378460" algn="l"/>
                <a:tab pos="379095" algn="l"/>
              </a:tabLst>
            </a:pP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</a:t>
            </a:r>
            <a:r>
              <a:rPr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</a:t>
            </a:r>
            <a:r>
              <a:rPr sz="160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buFont typeface="Arial MT"/>
              <a:buChar char="•"/>
              <a:tabLst>
                <a:tab pos="378460" algn="l"/>
                <a:tab pos="379095" algn="l"/>
              </a:tabLst>
            </a:pP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</a:t>
            </a:r>
            <a:r>
              <a:rPr sz="160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underground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construction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8460" indent="-287655">
              <a:lnSpc>
                <a:spcPct val="100000"/>
              </a:lnSpc>
              <a:buFont typeface="Arial MT"/>
              <a:buChar char="•"/>
              <a:tabLst>
                <a:tab pos="378460" algn="l"/>
                <a:tab pos="379095" algn="l"/>
              </a:tabLst>
            </a:pP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  <a:r>
              <a:rPr sz="1600" spc="-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machinery</a:t>
            </a:r>
            <a:r>
              <a:rPr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  <a:endParaRPr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object 19"/>
          <p:cNvSpPr txBox="1"/>
          <p:nvPr/>
        </p:nvSpPr>
        <p:spPr>
          <a:xfrm>
            <a:off x="389763" y="1296282"/>
            <a:ext cx="3541396" cy="28291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>
              <a:spcBef>
                <a:spcPts val="265"/>
              </a:spcBef>
            </a:pPr>
            <a:r>
              <a:rPr lang="en-US" sz="1600" b="1" spc="-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BACHELOR</a:t>
            </a:r>
            <a:r>
              <a:rPr lang="en-US" sz="1600" b="1" spc="-2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‘S </a:t>
            </a:r>
            <a:r>
              <a:rPr lang="en-US" sz="1600" b="1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">
              <a:lnSpc>
                <a:spcPct val="100000"/>
              </a:lnSpc>
              <a:spcBef>
                <a:spcPts val="265"/>
              </a:spcBef>
            </a:pPr>
            <a:endParaRPr lang="en-US" sz="1600" spc="-25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190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25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Technosphere</a:t>
            </a:r>
            <a:r>
              <a:rPr lang="en-US" sz="1600" spc="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  <a:p>
            <a:pPr marL="377190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endParaRPr lang="en-US" sz="1600" spc="-15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190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endParaRPr lang="en-US" sz="1600" spc="-15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">
              <a:spcBef>
                <a:spcPts val="265"/>
              </a:spcBef>
            </a:pPr>
            <a:r>
              <a:rPr lang="en-US" sz="1600" b="1" spc="-1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MASTER’S DEGREE</a:t>
            </a:r>
          </a:p>
          <a:p>
            <a:pPr marL="91440">
              <a:spcBef>
                <a:spcPts val="265"/>
              </a:spcBef>
            </a:pPr>
            <a:endParaRPr lang="en-US" sz="1600" b="1" spc="-15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7190" indent="-285750"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2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Technosphere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5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">
              <a:lnSpc>
                <a:spcPct val="100000"/>
              </a:lnSpc>
              <a:spcBef>
                <a:spcPts val="265"/>
              </a:spcBef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Профсоюзная организация студентов Горного институ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4237037"/>
            <a:ext cx="18002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4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6664" y="3491056"/>
            <a:ext cx="4095336" cy="272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4953" y="606342"/>
            <a:ext cx="4037047" cy="2691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684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D72DA1EC-140C-1450-67F8-AAF8120D1077}"/>
              </a:ext>
            </a:extLst>
          </p:cNvPr>
          <p:cNvSpPr txBox="1"/>
          <p:nvPr/>
        </p:nvSpPr>
        <p:spPr>
          <a:xfrm>
            <a:off x="3034792" y="427736"/>
            <a:ext cx="616407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>
            <a:lvl1pPr algn="l" defTabSz="914400">
              <a:defRPr sz="4500" b="1">
                <a:solidFill>
                  <a:srgbClr val="11313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000" dirty="0">
                <a:solidFill>
                  <a:srgbClr val="002060"/>
                </a:solidFill>
              </a:rPr>
              <a:t>INSTITUTE OF PHYSICS AND TECHNOLOGIES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FF8934E-D5E1-57DF-70D4-2C638C3D945C}"/>
              </a:ext>
            </a:extLst>
          </p:cNvPr>
          <p:cNvSpPr/>
          <p:nvPr/>
        </p:nvSpPr>
        <p:spPr>
          <a:xfrm>
            <a:off x="5494923" y="1202813"/>
            <a:ext cx="5812770" cy="2234287"/>
          </a:xfrm>
          <a:prstGeom prst="roundRect">
            <a:avLst>
              <a:gd name="adj" fmla="val 73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CECED-5797-7D76-A5DA-3B62880571EB}"/>
              </a:ext>
            </a:extLst>
          </p:cNvPr>
          <p:cNvSpPr txBox="1"/>
          <p:nvPr/>
        </p:nvSpPr>
        <p:spPr>
          <a:xfrm>
            <a:off x="5827482" y="1317485"/>
            <a:ext cx="367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BACHELOR’S DEGREE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ACD51-86F0-5AD3-3BAA-4E1DE3241683}"/>
              </a:ext>
            </a:extLst>
          </p:cNvPr>
          <p:cNvSpPr txBox="1"/>
          <p:nvPr/>
        </p:nvSpPr>
        <p:spPr>
          <a:xfrm>
            <a:off x="5676513" y="1694586"/>
            <a:ext cx="5631179" cy="224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555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Radiophysics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lnSpc>
                <a:spcPct val="100000"/>
              </a:lnSpc>
              <a:spcBef>
                <a:spcPts val="260"/>
              </a:spcBef>
              <a:buFont typeface="Arial" panose="020B0604020202020204" pitchFamily="34" charset="0"/>
              <a:buChar char="•"/>
            </a:pPr>
            <a:r>
              <a:rPr lang="en-US" sz="1600" spc="-5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Radiotechnics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lnSpc>
                <a:spcPct val="100000"/>
              </a:lnSpc>
              <a:spcBef>
                <a:spcPts val="260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 power</a:t>
            </a:r>
            <a:r>
              <a:rPr lang="en-US" sz="1600" spc="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and</a:t>
            </a:r>
            <a:r>
              <a:rPr lang="en-US" sz="1600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</a:t>
            </a:r>
            <a:r>
              <a:rPr lang="en-US"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Standardization</a:t>
            </a:r>
            <a:r>
              <a:rPr lang="en-US" sz="1600" spc="-4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600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Metrology</a:t>
            </a:r>
            <a:endParaRPr lang="ru-RU" sz="1600" spc="-1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en-US" sz="1600" spc="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805">
              <a:lnSpc>
                <a:spcPct val="100000"/>
              </a:lnSpc>
              <a:spcBef>
                <a:spcPts val="95"/>
              </a:spcBef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8934E-D5E1-57DF-70D4-2C638C3D945C}"/>
              </a:ext>
            </a:extLst>
          </p:cNvPr>
          <p:cNvSpPr/>
          <p:nvPr/>
        </p:nvSpPr>
        <p:spPr>
          <a:xfrm>
            <a:off x="5494922" y="3644010"/>
            <a:ext cx="5812770" cy="2456035"/>
          </a:xfrm>
          <a:prstGeom prst="roundRect">
            <a:avLst>
              <a:gd name="adj" fmla="val 73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CECED-5797-7D76-A5DA-3B62880571EB}"/>
              </a:ext>
            </a:extLst>
          </p:cNvPr>
          <p:cNvSpPr txBox="1"/>
          <p:nvPr/>
        </p:nvSpPr>
        <p:spPr>
          <a:xfrm>
            <a:off x="5883611" y="3804581"/>
            <a:ext cx="367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MASTER’S 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ACD51-86F0-5AD3-3BAA-4E1DE3241683}"/>
              </a:ext>
            </a:extLst>
          </p:cNvPr>
          <p:cNvSpPr txBox="1"/>
          <p:nvPr/>
        </p:nvSpPr>
        <p:spPr>
          <a:xfrm>
            <a:off x="5494921" y="4107733"/>
            <a:ext cx="5631179" cy="244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555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1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Radiophysics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marR="88900" indent="-285750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</a:t>
            </a:r>
            <a:r>
              <a:rPr lang="en-US" sz="1600" spc="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</a:t>
            </a:r>
            <a:r>
              <a:rPr lang="en-US" sz="1600" spc="-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en-US"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</a:t>
            </a:r>
            <a:r>
              <a:rPr lang="en-US" sz="1600" spc="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renewable </a:t>
            </a:r>
            <a:r>
              <a:rPr lang="en-US" sz="1600" spc="-34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en-US"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(under</a:t>
            </a:r>
            <a:r>
              <a:rPr lang="en-US"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double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diploma</a:t>
            </a:r>
            <a:r>
              <a:rPr lang="en-US"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</a:t>
            </a:r>
            <a:r>
              <a:rPr lang="en-US" sz="1600" spc="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60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Cergy-Pontoise</a:t>
            </a:r>
            <a:r>
              <a:rPr lang="en-US" sz="1600" spc="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University(France))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Physics.</a:t>
            </a:r>
            <a:r>
              <a:rPr lang="en-US" sz="1600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Convergence:</a:t>
            </a:r>
            <a:r>
              <a:rPr lang="en-US" sz="1600" spc="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</a:t>
            </a:r>
            <a:r>
              <a:rPr lang="en-US" sz="1600" spc="-34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6555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600" spc="-5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Radiotechnics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805">
              <a:lnSpc>
                <a:spcPct val="100000"/>
              </a:lnSpc>
              <a:spcBef>
                <a:spcPts val="95"/>
              </a:spcBef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801" y="3681104"/>
            <a:ext cx="3555491" cy="2473274"/>
          </a:xfrm>
          <a:prstGeom prst="rect">
            <a:avLst/>
          </a:prstGeom>
        </p:spPr>
      </p:pic>
      <p:pic>
        <p:nvPicPr>
          <p:cNvPr id="3074" name="Picture 2" descr="Стратегическая сессия Физико-технического института СВФУ им. М.К. Аммос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3" y="925287"/>
            <a:ext cx="3777079" cy="26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78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Широкоэкранный</PresentationFormat>
  <Paragraphs>222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MT</vt:lpstr>
      <vt:lpstr>Calibri</vt:lpstr>
      <vt:lpstr>Calibri Light</vt:lpstr>
      <vt:lpstr>Georgia</vt:lpstr>
      <vt:lpstr>GothamSSm Narrow Black</vt:lpstr>
      <vt:lpstr>Impact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Ефремова Валентина Ефимовна</dc:creator>
  <cp:lastModifiedBy>Ефремова Валентина Ефимовна</cp:lastModifiedBy>
  <cp:revision>1</cp:revision>
  <dcterms:created xsi:type="dcterms:W3CDTF">2024-04-01T06:29:32Z</dcterms:created>
  <dcterms:modified xsi:type="dcterms:W3CDTF">2024-04-01T06:29:54Z</dcterms:modified>
</cp:coreProperties>
</file>